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74"/>
  </p:notesMasterIdLst>
  <p:sldIdLst>
    <p:sldId id="256" r:id="rId2"/>
    <p:sldId id="372" r:id="rId3"/>
    <p:sldId id="544" r:id="rId4"/>
    <p:sldId id="489" r:id="rId5"/>
    <p:sldId id="490" r:id="rId6"/>
    <p:sldId id="491" r:id="rId7"/>
    <p:sldId id="492" r:id="rId8"/>
    <p:sldId id="493" r:id="rId9"/>
    <p:sldId id="494"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6" r:id="rId30"/>
    <p:sldId id="518" r:id="rId31"/>
    <p:sldId id="519" r:id="rId32"/>
    <p:sldId id="520" r:id="rId33"/>
    <p:sldId id="521" r:id="rId34"/>
    <p:sldId id="522" r:id="rId35"/>
    <p:sldId id="523" r:id="rId36"/>
    <p:sldId id="524" r:id="rId37"/>
    <p:sldId id="526" r:id="rId38"/>
    <p:sldId id="527" r:id="rId39"/>
    <p:sldId id="528" r:id="rId40"/>
    <p:sldId id="529" r:id="rId41"/>
    <p:sldId id="531" r:id="rId42"/>
    <p:sldId id="532" r:id="rId43"/>
    <p:sldId id="533" r:id="rId44"/>
    <p:sldId id="534" r:id="rId45"/>
    <p:sldId id="535" r:id="rId46"/>
    <p:sldId id="536" r:id="rId47"/>
    <p:sldId id="537" r:id="rId48"/>
    <p:sldId id="538" r:id="rId49"/>
    <p:sldId id="539" r:id="rId50"/>
    <p:sldId id="517" r:id="rId51"/>
    <p:sldId id="545" r:id="rId52"/>
    <p:sldId id="548" r:id="rId53"/>
    <p:sldId id="549" r:id="rId54"/>
    <p:sldId id="550" r:id="rId55"/>
    <p:sldId id="551" r:id="rId56"/>
    <p:sldId id="552" r:id="rId57"/>
    <p:sldId id="553" r:id="rId58"/>
    <p:sldId id="563" r:id="rId59"/>
    <p:sldId id="565" r:id="rId60"/>
    <p:sldId id="482" r:id="rId61"/>
    <p:sldId id="479" r:id="rId62"/>
    <p:sldId id="564" r:id="rId63"/>
    <p:sldId id="554" r:id="rId64"/>
    <p:sldId id="558" r:id="rId65"/>
    <p:sldId id="556" r:id="rId66"/>
    <p:sldId id="559" r:id="rId67"/>
    <p:sldId id="555" r:id="rId68"/>
    <p:sldId id="560" r:id="rId69"/>
    <p:sldId id="561" r:id="rId70"/>
    <p:sldId id="540" r:id="rId71"/>
    <p:sldId id="541" r:id="rId72"/>
    <p:sldId id="36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544"/>
            <p14:sldId id="489"/>
            <p14:sldId id="490"/>
            <p14:sldId id="491"/>
            <p14:sldId id="492"/>
            <p14:sldId id="493"/>
            <p14:sldId id="494"/>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6"/>
            <p14:sldId id="518"/>
            <p14:sldId id="519"/>
            <p14:sldId id="520"/>
            <p14:sldId id="521"/>
            <p14:sldId id="522"/>
            <p14:sldId id="523"/>
            <p14:sldId id="524"/>
            <p14:sldId id="526"/>
            <p14:sldId id="527"/>
            <p14:sldId id="528"/>
            <p14:sldId id="529"/>
            <p14:sldId id="531"/>
            <p14:sldId id="532"/>
            <p14:sldId id="533"/>
            <p14:sldId id="534"/>
            <p14:sldId id="535"/>
            <p14:sldId id="536"/>
            <p14:sldId id="537"/>
            <p14:sldId id="538"/>
            <p14:sldId id="539"/>
            <p14:sldId id="517"/>
            <p14:sldId id="545"/>
            <p14:sldId id="548"/>
            <p14:sldId id="549"/>
            <p14:sldId id="550"/>
            <p14:sldId id="551"/>
            <p14:sldId id="552"/>
            <p14:sldId id="553"/>
            <p14:sldId id="563"/>
            <p14:sldId id="565"/>
            <p14:sldId id="482"/>
            <p14:sldId id="479"/>
            <p14:sldId id="564"/>
            <p14:sldId id="554"/>
            <p14:sldId id="558"/>
            <p14:sldId id="556"/>
            <p14:sldId id="559"/>
            <p14:sldId id="555"/>
            <p14:sldId id="560"/>
            <p14:sldId id="561"/>
            <p14:sldId id="540"/>
            <p14:sldId id="541"/>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E4A"/>
    <a:srgbClr val="0E3958"/>
    <a:srgbClr val="81C2FF"/>
    <a:srgbClr val="2774B2"/>
    <a:srgbClr val="1C598E"/>
    <a:srgbClr val="2B8FDC"/>
    <a:srgbClr val="742E1E"/>
    <a:srgbClr val="277BBE"/>
    <a:srgbClr val="0E385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00" autoAdjust="0"/>
    <p:restoredTop sz="80089" autoAdjust="0"/>
  </p:normalViewPr>
  <p:slideViewPr>
    <p:cSldViewPr snapToGrid="0" snapToObjects="1">
      <p:cViewPr varScale="1">
        <p:scale>
          <a:sx n="87" d="100"/>
          <a:sy n="87" d="100"/>
        </p:scale>
        <p:origin x="762" y="90"/>
      </p:cViewPr>
      <p:guideLst>
        <p:guide orient="horz" pos="2183"/>
        <p:guide pos="3840"/>
      </p:guideLst>
    </p:cSldViewPr>
  </p:slideViewPr>
  <p:outlineViewPr>
    <p:cViewPr>
      <p:scale>
        <a:sx n="33" d="100"/>
        <a:sy n="33" d="100"/>
      </p:scale>
      <p:origin x="0" y="-1085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2019/2/27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26</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31</a:t>
            </a:fld>
            <a:endParaRPr lang="zh-CN" altLang="en-US"/>
          </a:p>
        </p:txBody>
      </p:sp>
    </p:spTree>
    <p:extLst>
      <p:ext uri="{BB962C8B-B14F-4D97-AF65-F5344CB8AC3E}">
        <p14:creationId xmlns:p14="http://schemas.microsoft.com/office/powerpoint/2010/main" val="85412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32</a:t>
            </a:fld>
            <a:endParaRPr lang="zh-CN" altLang="en-US"/>
          </a:p>
        </p:txBody>
      </p:sp>
    </p:spTree>
    <p:extLst>
      <p:ext uri="{BB962C8B-B14F-4D97-AF65-F5344CB8AC3E}">
        <p14:creationId xmlns:p14="http://schemas.microsoft.com/office/powerpoint/2010/main" val="352830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Yet, their work has two main limitations</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133128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402105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82658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48</a:t>
            </a:fld>
            <a:endParaRPr lang="zh-CN" altLang="en-US"/>
          </a:p>
        </p:txBody>
      </p:sp>
    </p:spTree>
    <p:extLst>
      <p:ext uri="{BB962C8B-B14F-4D97-AF65-F5344CB8AC3E}">
        <p14:creationId xmlns:p14="http://schemas.microsoft.com/office/powerpoint/2010/main" val="190867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More results can be referred to my proposal</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49</a:t>
            </a:fld>
            <a:endParaRPr lang="zh-CN" altLang="en-US"/>
          </a:p>
        </p:txBody>
      </p:sp>
    </p:spTree>
    <p:extLst>
      <p:ext uri="{BB962C8B-B14F-4D97-AF65-F5344CB8AC3E}">
        <p14:creationId xmlns:p14="http://schemas.microsoft.com/office/powerpoint/2010/main" val="362777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51</a:t>
            </a:fld>
            <a:endParaRPr lang="zh-CN" altLang="en-US"/>
          </a:p>
        </p:txBody>
      </p:sp>
    </p:spTree>
    <p:extLst>
      <p:ext uri="{BB962C8B-B14F-4D97-AF65-F5344CB8AC3E}">
        <p14:creationId xmlns:p14="http://schemas.microsoft.com/office/powerpoint/2010/main" val="428021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52</a:t>
            </a:fld>
            <a:endParaRPr lang="zh-CN" altLang="en-US"/>
          </a:p>
        </p:txBody>
      </p:sp>
    </p:spTree>
    <p:extLst>
      <p:ext uri="{BB962C8B-B14F-4D97-AF65-F5344CB8AC3E}">
        <p14:creationId xmlns:p14="http://schemas.microsoft.com/office/powerpoint/2010/main" val="1485065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53</a:t>
            </a:fld>
            <a:endParaRPr lang="zh-CN" altLang="en-US"/>
          </a:p>
        </p:txBody>
      </p:sp>
    </p:spTree>
    <p:extLst>
      <p:ext uri="{BB962C8B-B14F-4D97-AF65-F5344CB8AC3E}">
        <p14:creationId xmlns:p14="http://schemas.microsoft.com/office/powerpoint/2010/main" val="2249525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54</a:t>
            </a:fld>
            <a:endParaRPr lang="zh-CN" altLang="en-US"/>
          </a:p>
        </p:txBody>
      </p:sp>
    </p:spTree>
    <p:extLst>
      <p:ext uri="{BB962C8B-B14F-4D97-AF65-F5344CB8AC3E}">
        <p14:creationId xmlns:p14="http://schemas.microsoft.com/office/powerpoint/2010/main" val="190302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55</a:t>
            </a:fld>
            <a:endParaRPr lang="zh-CN" altLang="en-US"/>
          </a:p>
        </p:txBody>
      </p:sp>
    </p:spTree>
    <p:extLst>
      <p:ext uri="{BB962C8B-B14F-4D97-AF65-F5344CB8AC3E}">
        <p14:creationId xmlns:p14="http://schemas.microsoft.com/office/powerpoint/2010/main" val="2351937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56</a:t>
            </a:fld>
            <a:endParaRPr lang="zh-CN" altLang="en-US"/>
          </a:p>
        </p:txBody>
      </p:sp>
    </p:spTree>
    <p:extLst>
      <p:ext uri="{BB962C8B-B14F-4D97-AF65-F5344CB8AC3E}">
        <p14:creationId xmlns:p14="http://schemas.microsoft.com/office/powerpoint/2010/main" val="1935434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57</a:t>
            </a:fld>
            <a:endParaRPr lang="zh-CN" altLang="en-US"/>
          </a:p>
        </p:txBody>
      </p:sp>
    </p:spTree>
    <p:extLst>
      <p:ext uri="{BB962C8B-B14F-4D97-AF65-F5344CB8AC3E}">
        <p14:creationId xmlns:p14="http://schemas.microsoft.com/office/powerpoint/2010/main" val="2022750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58</a:t>
            </a:fld>
            <a:endParaRPr lang="zh-CN" altLang="en-US"/>
          </a:p>
        </p:txBody>
      </p:sp>
    </p:spTree>
    <p:extLst>
      <p:ext uri="{BB962C8B-B14F-4D97-AF65-F5344CB8AC3E}">
        <p14:creationId xmlns:p14="http://schemas.microsoft.com/office/powerpoint/2010/main" val="55304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59</a:t>
            </a:fld>
            <a:endParaRPr lang="zh-CN" altLang="en-US"/>
          </a:p>
        </p:txBody>
      </p:sp>
    </p:spTree>
    <p:extLst>
      <p:ext uri="{BB962C8B-B14F-4D97-AF65-F5344CB8AC3E}">
        <p14:creationId xmlns:p14="http://schemas.microsoft.com/office/powerpoint/2010/main" val="90330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61</a:t>
            </a:fld>
            <a:endParaRPr lang="zh-CN" altLang="en-US"/>
          </a:p>
        </p:txBody>
      </p:sp>
    </p:spTree>
    <p:extLst>
      <p:ext uri="{BB962C8B-B14F-4D97-AF65-F5344CB8AC3E}">
        <p14:creationId xmlns:p14="http://schemas.microsoft.com/office/powerpoint/2010/main" val="162760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62</a:t>
            </a:fld>
            <a:endParaRPr lang="zh-CN" altLang="en-US"/>
          </a:p>
        </p:txBody>
      </p:sp>
    </p:spTree>
    <p:extLst>
      <p:ext uri="{BB962C8B-B14F-4D97-AF65-F5344CB8AC3E}">
        <p14:creationId xmlns:p14="http://schemas.microsoft.com/office/powerpoint/2010/main" val="164717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63</a:t>
            </a:fld>
            <a:endParaRPr lang="zh-CN" altLang="en-US"/>
          </a:p>
        </p:txBody>
      </p:sp>
    </p:spTree>
    <p:extLst>
      <p:ext uri="{BB962C8B-B14F-4D97-AF65-F5344CB8AC3E}">
        <p14:creationId xmlns:p14="http://schemas.microsoft.com/office/powerpoint/2010/main" val="1124365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64</a:t>
            </a:fld>
            <a:endParaRPr lang="zh-CN" altLang="en-US"/>
          </a:p>
        </p:txBody>
      </p:sp>
    </p:spTree>
    <p:extLst>
      <p:ext uri="{BB962C8B-B14F-4D97-AF65-F5344CB8AC3E}">
        <p14:creationId xmlns:p14="http://schemas.microsoft.com/office/powerpoint/2010/main" val="511670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65</a:t>
            </a:fld>
            <a:endParaRPr lang="zh-CN" altLang="en-US"/>
          </a:p>
        </p:txBody>
      </p:sp>
    </p:spTree>
    <p:extLst>
      <p:ext uri="{BB962C8B-B14F-4D97-AF65-F5344CB8AC3E}">
        <p14:creationId xmlns:p14="http://schemas.microsoft.com/office/powerpoint/2010/main" val="2052290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67</a:t>
            </a:fld>
            <a:endParaRPr lang="zh-CN" altLang="en-US"/>
          </a:p>
        </p:txBody>
      </p:sp>
    </p:spTree>
    <p:extLst>
      <p:ext uri="{BB962C8B-B14F-4D97-AF65-F5344CB8AC3E}">
        <p14:creationId xmlns:p14="http://schemas.microsoft.com/office/powerpoint/2010/main" val="1905926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68</a:t>
            </a:fld>
            <a:endParaRPr lang="zh-CN" altLang="en-US"/>
          </a:p>
        </p:txBody>
      </p:sp>
    </p:spTree>
    <p:extLst>
      <p:ext uri="{BB962C8B-B14F-4D97-AF65-F5344CB8AC3E}">
        <p14:creationId xmlns:p14="http://schemas.microsoft.com/office/powerpoint/2010/main" val="4168049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70</a:t>
            </a:fld>
            <a:endParaRPr lang="zh-CN" altLang="en-US"/>
          </a:p>
        </p:txBody>
      </p:sp>
    </p:spTree>
    <p:extLst>
      <p:ext uri="{BB962C8B-B14F-4D97-AF65-F5344CB8AC3E}">
        <p14:creationId xmlns:p14="http://schemas.microsoft.com/office/powerpoint/2010/main" val="198717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16</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22</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2/27/2019</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2/27/2019</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mp"/><Relationship Id="rId7"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2.tiff"/><Relationship Id="rId7"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tiff"/><Relationship Id="rId9" Type="http://schemas.openxmlformats.org/officeDocument/2006/relationships/hyperlink" Target="https://www.youtube.com/watch?v=YJJ3EUS_O_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tiff"/><Relationship Id="rId7"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hyperlink" Target="https://www.youtube.com/watch?v=mxlHzCjddnw" TargetMode="External"/><Relationship Id="rId4" Type="http://schemas.openxmlformats.org/officeDocument/2006/relationships/image" Target="../media/image33.tiff"/><Relationship Id="rId9" Type="http://schemas.openxmlformats.org/officeDocument/2006/relationships/image" Target="../media/image37.tif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tif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1.bin"/><Relationship Id="rId7" Type="http://schemas.openxmlformats.org/officeDocument/2006/relationships/image" Target="../media/image5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62.gif"/><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2.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3.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4.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5.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6.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 Id="rId14" Type="http://schemas.openxmlformats.org/officeDocument/2006/relationships/image" Target="../media/image102.png"/></Relationships>
</file>

<file path=ppt/slides/_rels/slide57.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8.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790.png"/><Relationship Id="rId18" Type="http://schemas.openxmlformats.org/officeDocument/2006/relationships/image" Target="../media/image840.png"/><Relationship Id="rId3" Type="http://schemas.openxmlformats.org/officeDocument/2006/relationships/image" Target="../media/image105.png"/><Relationship Id="rId21" Type="http://schemas.openxmlformats.org/officeDocument/2006/relationships/image" Target="../media/image112.png"/><Relationship Id="rId7" Type="http://schemas.openxmlformats.org/officeDocument/2006/relationships/image" Target="../media/image730.png"/><Relationship Id="rId12" Type="http://schemas.openxmlformats.org/officeDocument/2006/relationships/image" Target="../media/image780.png"/><Relationship Id="rId17" Type="http://schemas.openxmlformats.org/officeDocument/2006/relationships/image" Target="../media/image830.png"/><Relationship Id="rId2" Type="http://schemas.openxmlformats.org/officeDocument/2006/relationships/image" Target="../media/image104.png"/><Relationship Id="rId16" Type="http://schemas.openxmlformats.org/officeDocument/2006/relationships/image" Target="../media/image82.png"/><Relationship Id="rId20"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107.png"/><Relationship Id="rId5" Type="http://schemas.openxmlformats.org/officeDocument/2006/relationships/image" Target="../media/image710.png"/><Relationship Id="rId15" Type="http://schemas.openxmlformats.org/officeDocument/2006/relationships/image" Target="../media/image109.png"/><Relationship Id="rId23" Type="http://schemas.openxmlformats.org/officeDocument/2006/relationships/image" Target="../media/image890.png"/><Relationship Id="rId10" Type="http://schemas.openxmlformats.org/officeDocument/2006/relationships/image" Target="../media/image760.png"/><Relationship Id="rId19" Type="http://schemas.openxmlformats.org/officeDocument/2006/relationships/image" Target="../media/image110.png"/><Relationship Id="rId4" Type="http://schemas.openxmlformats.org/officeDocument/2006/relationships/image" Target="../media/image700.png"/><Relationship Id="rId9" Type="http://schemas.openxmlformats.org/officeDocument/2006/relationships/image" Target="../media/image750.png"/><Relationship Id="rId14" Type="http://schemas.openxmlformats.org/officeDocument/2006/relationships/image" Target="../media/image108.png"/><Relationship Id="rId22" Type="http://schemas.openxmlformats.org/officeDocument/2006/relationships/image" Target="../media/image880.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0.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57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17.png"/><Relationship Id="rId11" Type="http://schemas.openxmlformats.org/officeDocument/2006/relationships/image" Target="../media/image560.png"/><Relationship Id="rId5" Type="http://schemas.openxmlformats.org/officeDocument/2006/relationships/image" Target="../media/image116.jpeg"/><Relationship Id="rId15" Type="http://schemas.openxmlformats.org/officeDocument/2006/relationships/image" Target="../media/image600.png"/><Relationship Id="rId10" Type="http://schemas.openxmlformats.org/officeDocument/2006/relationships/image" Target="../media/image55.png"/><Relationship Id="rId4" Type="http://schemas.openxmlformats.org/officeDocument/2006/relationships/image" Target="../media/image115.png"/><Relationship Id="rId9" Type="http://schemas.openxmlformats.org/officeDocument/2006/relationships/image" Target="../media/image540.png"/><Relationship Id="rId14" Type="http://schemas.openxmlformats.org/officeDocument/2006/relationships/image" Target="../media/image590.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114.png"/><Relationship Id="rId7" Type="http://schemas.openxmlformats.org/officeDocument/2006/relationships/image" Target="../media/image62.png"/><Relationship Id="rId12"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2.png"/><Relationship Id="rId5" Type="http://schemas.openxmlformats.org/officeDocument/2006/relationships/image" Target="../media/image118.png"/><Relationship Id="rId10" Type="http://schemas.openxmlformats.org/officeDocument/2006/relationships/image" Target="../media/image650.png"/><Relationship Id="rId4" Type="http://schemas.openxmlformats.org/officeDocument/2006/relationships/image" Target="../media/image117.png"/><Relationship Id="rId9" Type="http://schemas.openxmlformats.org/officeDocument/2006/relationships/image" Target="../media/image640.png"/></Relationships>
</file>

<file path=ppt/slides/_rels/slide68.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114.png"/><Relationship Id="rId7" Type="http://schemas.openxmlformats.org/officeDocument/2006/relationships/image" Target="../media/image62.png"/><Relationship Id="rId12" Type="http://schemas.openxmlformats.org/officeDocument/2006/relationships/image" Target="../media/image124.tif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650.png"/><Relationship Id="rId4" Type="http://schemas.openxmlformats.org/officeDocument/2006/relationships/image" Target="../media/image117.png"/><Relationship Id="rId9" Type="http://schemas.openxmlformats.org/officeDocument/2006/relationships/image" Target="../media/image640.png"/></Relationships>
</file>

<file path=ppt/slides/_rels/slide69.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93" y="1843028"/>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636AD24-4DA9-407B-862B-465BDB4D97FD}"/>
              </a:ext>
            </a:extLst>
          </p:cNvPr>
          <p:cNvSpPr txBox="1">
            <a:spLocks/>
          </p:cNvSpPr>
          <p:nvPr/>
        </p:nvSpPr>
        <p:spPr>
          <a:xfrm>
            <a:off x="5188943" y="4107083"/>
            <a:ext cx="5067761" cy="2359817"/>
          </a:xfrm>
          <a:prstGeom prst="rect">
            <a:avLst/>
          </a:prstGeom>
        </p:spPr>
        <p:txBody>
          <a:bodyPr vert="horz" lIns="91440" tIns="45720" rIns="91440" bIns="45720" rtlCol="0" anchor="t">
            <a:noAutofit/>
          </a:bodyPr>
          <a:lstStyle>
            <a:lvl1pPr algn="l" defTabSz="914400" rtl="0" eaLnBrk="1" latinLnBrk="0" hangingPunct="1">
              <a:spcBef>
                <a:spcPct val="0"/>
              </a:spcBef>
              <a:buNone/>
              <a:defRPr lang="en-US" sz="4000" b="1"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mn-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effectLst/>
                <a:latin typeface="Arial" panose="020B0604020202020204" pitchFamily="34" charset="0"/>
                <a:cs typeface="Arial" panose="020B0604020202020204" pitchFamily="34" charset="0"/>
              </a:rPr>
              <a:t>Committee:</a:t>
            </a:r>
          </a:p>
          <a:p>
            <a:r>
              <a:rPr lang="en-US" sz="2800" dirty="0" err="1">
                <a:effectLst/>
                <a:latin typeface="Arial" panose="020B0604020202020204" pitchFamily="34" charset="0"/>
                <a:cs typeface="Arial" panose="020B0604020202020204" pitchFamily="34" charset="0"/>
              </a:rPr>
              <a:t>Xiuzhen</a:t>
            </a:r>
            <a:r>
              <a:rPr lang="en-US" sz="2800" dirty="0">
                <a:effectLst/>
                <a:latin typeface="Arial" panose="020B0604020202020204" pitchFamily="34" charset="0"/>
                <a:cs typeface="Arial" panose="020B0604020202020204" pitchFamily="34" charset="0"/>
              </a:rPr>
              <a:t> Cheng</a:t>
            </a:r>
          </a:p>
          <a:p>
            <a:r>
              <a:rPr lang="en-US" sz="2800" dirty="0">
                <a:effectLst/>
                <a:latin typeface="Arial" panose="020B0604020202020204" pitchFamily="34" charset="0"/>
                <a:cs typeface="Arial" panose="020B0604020202020204" pitchFamily="34" charset="0"/>
              </a:rPr>
              <a:t>Hyeong-Ah Choi</a:t>
            </a:r>
          </a:p>
          <a:p>
            <a:r>
              <a:rPr lang="en-US" sz="2800" dirty="0" err="1">
                <a:effectLst/>
                <a:latin typeface="Arial" panose="020B0604020202020204" pitchFamily="34" charset="0"/>
                <a:cs typeface="Arial" panose="020B0604020202020204" pitchFamily="34" charset="0"/>
              </a:rPr>
              <a:t>Arkady</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Yerukhimovich</a:t>
            </a:r>
            <a:endParaRPr lang="en-US" sz="2800" dirty="0">
              <a:effectLst/>
              <a:latin typeface="Arial" panose="020B0604020202020204" pitchFamily="34" charset="0"/>
              <a:cs typeface="Arial" panose="020B0604020202020204" pitchFamily="34" charset="0"/>
            </a:endParaRPr>
          </a:p>
          <a:p>
            <a:r>
              <a:rPr lang="en-US" sz="2800" dirty="0">
                <a:effectLst/>
                <a:latin typeface="Arial" panose="020B0604020202020204" pitchFamily="34" charset="0"/>
                <a:cs typeface="Arial" panose="020B0604020202020204" pitchFamily="34" charset="0"/>
              </a:rPr>
              <a:t>Xiang Chen</a:t>
            </a:r>
          </a:p>
          <a:p>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261AB-B223-415C-8861-C567A1A8427F}"/>
              </a:ext>
            </a:extLst>
          </p:cNvPr>
          <p:cNvSpPr>
            <a:spLocks noGrp="1"/>
          </p:cNvSpPr>
          <p:nvPr>
            <p:ph type="sldNum" sz="quarter" idx="12"/>
          </p:nvPr>
        </p:nvSpPr>
        <p:spPr/>
        <p:txBody>
          <a:bodyPr/>
          <a:lstStyle/>
          <a:p>
            <a:fld id="{12633BAD-9368-460B-83A5-8FA1CBAFC089}" type="slidenum">
              <a:rPr lang="zh-CN" altLang="en-US" smtClean="0"/>
              <a:t>12</a:t>
            </a:fld>
            <a:endParaRPr lang="zh-CN" altLang="en-US"/>
          </a:p>
        </p:txBody>
      </p:sp>
      <p:sp>
        <p:nvSpPr>
          <p:cNvPr id="4" name="标题 3">
            <a:extLst>
              <a:ext uri="{FF2B5EF4-FFF2-40B4-BE49-F238E27FC236}">
                <a16:creationId xmlns:a16="http://schemas.microsoft.com/office/drawing/2014/main" id="{46200FB5-3400-4B60-80B7-920DB079332A}"/>
              </a:ext>
            </a:extLst>
          </p:cNvPr>
          <p:cNvSpPr>
            <a:spLocks noGrp="1"/>
          </p:cNvSpPr>
          <p:nvPr>
            <p:ph type="title"/>
          </p:nvPr>
        </p:nvSpPr>
        <p:spPr/>
        <p:txBody>
          <a:bodyPr/>
          <a:lstStyle/>
          <a:p>
            <a:r>
              <a:rPr lang="en-US" dirty="0"/>
              <a:t>Why Android?</a:t>
            </a:r>
          </a:p>
        </p:txBody>
      </p:sp>
      <p:pic>
        <p:nvPicPr>
          <p:cNvPr id="7" name="内容占位符 6">
            <a:extLst>
              <a:ext uri="{FF2B5EF4-FFF2-40B4-BE49-F238E27FC236}">
                <a16:creationId xmlns:a16="http://schemas.microsoft.com/office/drawing/2014/main" id="{CC0CDBED-BB02-4FB8-95F4-FAAB5977E476}"/>
              </a:ext>
            </a:extLst>
          </p:cNvPr>
          <p:cNvPicPr>
            <a:picLocks noGrp="1" noChangeAspect="1"/>
          </p:cNvPicPr>
          <p:nvPr>
            <p:ph sz="quarter" idx="13"/>
          </p:nvPr>
        </p:nvPicPr>
        <p:blipFill>
          <a:blip r:embed="rId2"/>
          <a:stretch>
            <a:fillRect/>
          </a:stretch>
        </p:blipFill>
        <p:spPr>
          <a:xfrm>
            <a:off x="196770" y="1064260"/>
            <a:ext cx="6139867" cy="4561921"/>
          </a:xfrm>
        </p:spPr>
      </p:pic>
      <p:sp>
        <p:nvSpPr>
          <p:cNvPr id="8" name="矩形 7">
            <a:extLst>
              <a:ext uri="{FF2B5EF4-FFF2-40B4-BE49-F238E27FC236}">
                <a16:creationId xmlns:a16="http://schemas.microsoft.com/office/drawing/2014/main" id="{3F6AC66F-D13E-4B10-BE6F-AFB5B7D9C2EA}"/>
              </a:ext>
            </a:extLst>
          </p:cNvPr>
          <p:cNvSpPr/>
          <p:nvPr/>
        </p:nvSpPr>
        <p:spPr>
          <a:xfrm>
            <a:off x="414672" y="6091244"/>
            <a:ext cx="6096000" cy="523220"/>
          </a:xfrm>
          <a:prstGeom prst="rect">
            <a:avLst/>
          </a:prstGeom>
        </p:spPr>
        <p:txBody>
          <a:bodyPr>
            <a:spAutoFit/>
          </a:bodyPr>
          <a:lstStyle/>
          <a:p>
            <a:r>
              <a:rPr lang="en-US" sz="1400" dirty="0"/>
              <a:t>https://www-statista-com.proxygw.wrlc.org/statistics/266136/global-market-share-held-by-smartphone-operating-systems/</a:t>
            </a:r>
          </a:p>
        </p:txBody>
      </p:sp>
      <p:sp>
        <p:nvSpPr>
          <p:cNvPr id="9" name="Oval 4">
            <a:extLst>
              <a:ext uri="{FF2B5EF4-FFF2-40B4-BE49-F238E27FC236}">
                <a16:creationId xmlns:a16="http://schemas.microsoft.com/office/drawing/2014/main" id="{95889928-9EA3-488D-ADD9-BE361C555AE6}"/>
              </a:ext>
            </a:extLst>
          </p:cNvPr>
          <p:cNvSpPr/>
          <p:nvPr/>
        </p:nvSpPr>
        <p:spPr>
          <a:xfrm>
            <a:off x="6906293" y="2173724"/>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Screen Clipping">
            <a:extLst>
              <a:ext uri="{FF2B5EF4-FFF2-40B4-BE49-F238E27FC236}">
                <a16:creationId xmlns:a16="http://schemas.microsoft.com/office/drawing/2014/main" id="{5FE4593D-9035-4008-B703-6893A8DEBE81}"/>
              </a:ext>
            </a:extLst>
          </p:cNvPr>
          <p:cNvPicPr>
            <a:picLocks noChangeAspect="1"/>
          </p:cNvPicPr>
          <p:nvPr/>
        </p:nvPicPr>
        <p:blipFill>
          <a:blip r:embed="rId3"/>
          <a:stretch>
            <a:fillRect/>
          </a:stretch>
        </p:blipFill>
        <p:spPr>
          <a:xfrm>
            <a:off x="7231016" y="1908533"/>
            <a:ext cx="1140157" cy="893636"/>
          </a:xfrm>
          <a:prstGeom prst="rect">
            <a:avLst/>
          </a:prstGeom>
        </p:spPr>
      </p:pic>
      <p:pic>
        <p:nvPicPr>
          <p:cNvPr id="11" name="Picture 4" descr="Image result for android banking app icon">
            <a:extLst>
              <a:ext uri="{FF2B5EF4-FFF2-40B4-BE49-F238E27FC236}">
                <a16:creationId xmlns:a16="http://schemas.microsoft.com/office/drawing/2014/main" id="{90356617-85D8-4177-A417-A82FFAC89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060" y="3079971"/>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oogle map icon">
            <a:extLst>
              <a:ext uri="{FF2B5EF4-FFF2-40B4-BE49-F238E27FC236}">
                <a16:creationId xmlns:a16="http://schemas.microsoft.com/office/drawing/2014/main" id="{AB0A9655-DFE5-4BC0-8550-B1ABE6582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139" y="4161778"/>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facebook icon">
            <a:extLst>
              <a:ext uri="{FF2B5EF4-FFF2-40B4-BE49-F238E27FC236}">
                <a16:creationId xmlns:a16="http://schemas.microsoft.com/office/drawing/2014/main" id="{76A50099-0346-4469-8AFC-F8DE18739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0280" y="3621480"/>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A76EA586-66CB-4A68-9B67-3F9519F447F5}"/>
              </a:ext>
            </a:extLst>
          </p:cNvPr>
          <p:cNvPicPr>
            <a:picLocks noChangeAspect="1"/>
          </p:cNvPicPr>
          <p:nvPr/>
        </p:nvPicPr>
        <p:blipFill>
          <a:blip r:embed="rId7"/>
          <a:stretch>
            <a:fillRect/>
          </a:stretch>
        </p:blipFill>
        <p:spPr>
          <a:xfrm>
            <a:off x="10698685" y="1765186"/>
            <a:ext cx="1132416" cy="1132416"/>
          </a:xfrm>
          <a:prstGeom prst="rect">
            <a:avLst/>
          </a:prstGeom>
        </p:spPr>
      </p:pic>
      <p:pic>
        <p:nvPicPr>
          <p:cNvPr id="15" name="Picture 11">
            <a:extLst>
              <a:ext uri="{FF2B5EF4-FFF2-40B4-BE49-F238E27FC236}">
                <a16:creationId xmlns:a16="http://schemas.microsoft.com/office/drawing/2014/main" id="{AD01BB23-FD2A-40B4-8C51-9D06BB747E7F}"/>
              </a:ext>
            </a:extLst>
          </p:cNvPr>
          <p:cNvPicPr>
            <a:picLocks noChangeAspect="1"/>
          </p:cNvPicPr>
          <p:nvPr/>
        </p:nvPicPr>
        <p:blipFill>
          <a:blip r:embed="rId8"/>
          <a:stretch>
            <a:fillRect/>
          </a:stretch>
        </p:blipFill>
        <p:spPr>
          <a:xfrm>
            <a:off x="7961679" y="4229353"/>
            <a:ext cx="884382" cy="884382"/>
          </a:xfrm>
          <a:prstGeom prst="rect">
            <a:avLst/>
          </a:prstGeom>
        </p:spPr>
      </p:pic>
      <p:pic>
        <p:nvPicPr>
          <p:cNvPr id="16" name="Picture 12">
            <a:extLst>
              <a:ext uri="{FF2B5EF4-FFF2-40B4-BE49-F238E27FC236}">
                <a16:creationId xmlns:a16="http://schemas.microsoft.com/office/drawing/2014/main" id="{87CC86B9-C4D9-4EB6-B2C8-A0CC2E655D68}"/>
              </a:ext>
            </a:extLst>
          </p:cNvPr>
          <p:cNvPicPr>
            <a:picLocks noChangeAspect="1"/>
          </p:cNvPicPr>
          <p:nvPr/>
        </p:nvPicPr>
        <p:blipFill>
          <a:blip r:embed="rId9"/>
          <a:stretch>
            <a:fillRect/>
          </a:stretch>
        </p:blipFill>
        <p:spPr>
          <a:xfrm>
            <a:off x="9006340" y="1253421"/>
            <a:ext cx="1057178" cy="1057178"/>
          </a:xfrm>
          <a:prstGeom prst="rect">
            <a:avLst/>
          </a:prstGeom>
        </p:spPr>
      </p:pic>
      <p:pic>
        <p:nvPicPr>
          <p:cNvPr id="17" name="Picture 2" descr="Image result for Android">
            <a:extLst>
              <a:ext uri="{FF2B5EF4-FFF2-40B4-BE49-F238E27FC236}">
                <a16:creationId xmlns:a16="http://schemas.microsoft.com/office/drawing/2014/main" id="{EEBA3ED3-A5B7-40C9-B4B4-DE7D2E40B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8962" y="2633159"/>
            <a:ext cx="1274556" cy="15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13</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104732" y="2693180"/>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314607" y="2869230"/>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552337" y="4180345"/>
            <a:ext cx="2964173"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Security &amp; Privacy</a:t>
            </a:r>
            <a:endParaRPr lang="zh-CN" altLang="en-US" sz="2400" b="1" dirty="0">
              <a:latin typeface="Arial" panose="020B0604020202020204" pitchFamily="34" charset="0"/>
              <a:cs typeface="Arial" panose="020B0604020202020204" pitchFamily="34" charset="0"/>
            </a:endParaRPr>
          </a:p>
        </p:txBody>
      </p:sp>
      <p:sp>
        <p:nvSpPr>
          <p:cNvPr id="48" name="文本框 7">
            <a:extLst>
              <a:ext uri="{FF2B5EF4-FFF2-40B4-BE49-F238E27FC236}">
                <a16:creationId xmlns:a16="http://schemas.microsoft.com/office/drawing/2014/main" id="{A6C1DA00-8CCB-475B-BDC0-39F23CC8E263}"/>
              </a:ext>
            </a:extLst>
          </p:cNvPr>
          <p:cNvSpPr txBox="1"/>
          <p:nvPr/>
        </p:nvSpPr>
        <p:spPr>
          <a:xfrm>
            <a:off x="9533243" y="4246337"/>
            <a:ext cx="2624239"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a:t>
            </a:r>
          </a:p>
        </p:txBody>
      </p:sp>
      <p:sp>
        <p:nvSpPr>
          <p:cNvPr id="19" name="文本框 7">
            <a:extLst>
              <a:ext uri="{FF2B5EF4-FFF2-40B4-BE49-F238E27FC236}">
                <a16:creationId xmlns:a16="http://schemas.microsoft.com/office/drawing/2014/main" id="{1853BFB7-7630-4E77-9F9C-8ED70ABE0BDB}"/>
              </a:ext>
            </a:extLst>
          </p:cNvPr>
          <p:cNvSpPr txBox="1"/>
          <p:nvPr/>
        </p:nvSpPr>
        <p:spPr>
          <a:xfrm>
            <a:off x="5814002" y="4155615"/>
            <a:ext cx="325995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 Home Devices Security &amp; Privacy</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697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24</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29</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983826" y="4305455"/>
            <a:ext cx="268214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87040" y="4252705"/>
            <a:ext cx="317907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826515" y="4252705"/>
            <a:ext cx="1710725"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0594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30</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663547" y="2099920"/>
            <a:ext cx="884654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I Know Your Social Network Accounts: A Novel Attack Architecture for Device-Identity Association</a:t>
            </a:r>
          </a:p>
        </p:txBody>
      </p:sp>
    </p:spTree>
    <p:extLst>
      <p:ext uri="{BB962C8B-B14F-4D97-AF65-F5344CB8AC3E}">
        <p14:creationId xmlns:p14="http://schemas.microsoft.com/office/powerpoint/2010/main" val="3581391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4BC106-944B-499A-92C8-E0F01542AE7D}"/>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DBECAC89-57D0-4093-8652-2BB9486864C4}"/>
              </a:ext>
            </a:extLst>
          </p:cNvPr>
          <p:cNvSpPr>
            <a:spLocks noGrp="1"/>
          </p:cNvSpPr>
          <p:nvPr>
            <p:ph type="sldNum" sz="quarter" idx="12"/>
          </p:nvPr>
        </p:nvSpPr>
        <p:spPr/>
        <p:txBody>
          <a:bodyPr/>
          <a:lstStyle/>
          <a:p>
            <a:fld id="{12633BAD-9368-460B-83A5-8FA1CBAFC089}" type="slidenum">
              <a:rPr lang="zh-CN" altLang="en-US" smtClean="0"/>
              <a:t>31</a:t>
            </a:fld>
            <a:endParaRPr lang="zh-CN" altLang="en-US"/>
          </a:p>
        </p:txBody>
      </p:sp>
      <p:sp>
        <p:nvSpPr>
          <p:cNvPr id="4" name="标题 3">
            <a:extLst>
              <a:ext uri="{FF2B5EF4-FFF2-40B4-BE49-F238E27FC236}">
                <a16:creationId xmlns:a16="http://schemas.microsoft.com/office/drawing/2014/main" id="{48E53295-5C24-405D-8CC0-F713EE837017}"/>
              </a:ext>
            </a:extLst>
          </p:cNvPr>
          <p:cNvSpPr>
            <a:spLocks noGrp="1"/>
          </p:cNvSpPr>
          <p:nvPr>
            <p:ph type="title"/>
          </p:nvPr>
        </p:nvSpPr>
        <p:spPr/>
        <p:txBody>
          <a:bodyPr/>
          <a:lstStyle/>
          <a:p>
            <a:r>
              <a:rPr lang="en-US" dirty="0"/>
              <a:t>Mobile Social Networking</a:t>
            </a:r>
          </a:p>
        </p:txBody>
      </p:sp>
      <p:sp>
        <p:nvSpPr>
          <p:cNvPr id="5" name="内容占位符 4">
            <a:extLst>
              <a:ext uri="{FF2B5EF4-FFF2-40B4-BE49-F238E27FC236}">
                <a16:creationId xmlns:a16="http://schemas.microsoft.com/office/drawing/2014/main" id="{833D0E4E-61AA-47CA-983B-6EA6AA83A1F3}"/>
              </a:ext>
            </a:extLst>
          </p:cNvPr>
          <p:cNvSpPr>
            <a:spLocks noGrp="1"/>
          </p:cNvSpPr>
          <p:nvPr>
            <p:ph sz="quarter" idx="13"/>
          </p:nvPr>
        </p:nvSpPr>
        <p:spPr>
          <a:xfrm>
            <a:off x="204487" y="944960"/>
            <a:ext cx="11783026" cy="4987876"/>
          </a:xfrm>
        </p:spPr>
        <p:txBody>
          <a:bodyPr/>
          <a:lstStyle/>
          <a:p>
            <a:r>
              <a:rPr lang="en-US" b="1" dirty="0"/>
              <a:t>Mobile social networking (MSN) </a:t>
            </a:r>
            <a:r>
              <a:rPr lang="en-US" dirty="0"/>
              <a:t>is social networking where individuals with similar interests converse and connect with one another through their mobile phone.</a:t>
            </a:r>
          </a:p>
        </p:txBody>
      </p:sp>
      <p:pic>
        <p:nvPicPr>
          <p:cNvPr id="7" name="图片 6">
            <a:extLst>
              <a:ext uri="{FF2B5EF4-FFF2-40B4-BE49-F238E27FC236}">
                <a16:creationId xmlns:a16="http://schemas.microsoft.com/office/drawing/2014/main" id="{6D77AF17-0CD8-49DD-9CF4-25AA221C5163}"/>
              </a:ext>
            </a:extLst>
          </p:cNvPr>
          <p:cNvPicPr>
            <a:picLocks noChangeAspect="1"/>
          </p:cNvPicPr>
          <p:nvPr/>
        </p:nvPicPr>
        <p:blipFill>
          <a:blip r:embed="rId3"/>
          <a:stretch>
            <a:fillRect/>
          </a:stretch>
        </p:blipFill>
        <p:spPr>
          <a:xfrm>
            <a:off x="5715848" y="1748915"/>
            <a:ext cx="6183530" cy="4594363"/>
          </a:xfrm>
          <a:prstGeom prst="rect">
            <a:avLst/>
          </a:prstGeom>
        </p:spPr>
      </p:pic>
      <p:pic>
        <p:nvPicPr>
          <p:cNvPr id="8" name="图片 7">
            <a:extLst>
              <a:ext uri="{FF2B5EF4-FFF2-40B4-BE49-F238E27FC236}">
                <a16:creationId xmlns:a16="http://schemas.microsoft.com/office/drawing/2014/main" id="{2EC54DE2-2702-4F5D-9892-799ADDD45D68}"/>
              </a:ext>
            </a:extLst>
          </p:cNvPr>
          <p:cNvPicPr>
            <a:picLocks noChangeAspect="1"/>
          </p:cNvPicPr>
          <p:nvPr/>
        </p:nvPicPr>
        <p:blipFill>
          <a:blip r:embed="rId4"/>
          <a:stretch>
            <a:fillRect/>
          </a:stretch>
        </p:blipFill>
        <p:spPr>
          <a:xfrm>
            <a:off x="196770" y="2192357"/>
            <a:ext cx="1187280" cy="1138696"/>
          </a:xfrm>
          <a:prstGeom prst="rect">
            <a:avLst/>
          </a:prstGeom>
        </p:spPr>
      </p:pic>
      <p:pic>
        <p:nvPicPr>
          <p:cNvPr id="1026" name="Picture 2" descr="Image result for instagram logo">
            <a:extLst>
              <a:ext uri="{FF2B5EF4-FFF2-40B4-BE49-F238E27FC236}">
                <a16:creationId xmlns:a16="http://schemas.microsoft.com/office/drawing/2014/main" id="{CD88A38A-3A74-409E-A0FE-D96AB89D8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80" y="2178441"/>
            <a:ext cx="1187280" cy="1187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logo">
            <a:extLst>
              <a:ext uri="{FF2B5EF4-FFF2-40B4-BE49-F238E27FC236}">
                <a16:creationId xmlns:a16="http://schemas.microsoft.com/office/drawing/2014/main" id="{F94C5FC4-EEA7-4941-BEF0-7925E595E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90" y="2178440"/>
            <a:ext cx="1187281" cy="1187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ibo logo">
            <a:extLst>
              <a:ext uri="{FF2B5EF4-FFF2-40B4-BE49-F238E27FC236}">
                <a16:creationId xmlns:a16="http://schemas.microsoft.com/office/drawing/2014/main" id="{6A193974-558E-4D9C-A371-D475C3346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2" y="5141905"/>
            <a:ext cx="1138696" cy="1138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5376A28F-9869-466D-8AEC-9C7F1C8D3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584" y="3492280"/>
            <a:ext cx="1509378" cy="1509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youtube app logo">
            <a:extLst>
              <a:ext uri="{FF2B5EF4-FFF2-40B4-BE49-F238E27FC236}">
                <a16:creationId xmlns:a16="http://schemas.microsoft.com/office/drawing/2014/main" id="{137873CA-FCD5-410C-A07B-B538F87D7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649" y="3701670"/>
            <a:ext cx="1196180" cy="119618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71637B7-528B-42C5-ABB3-256CB875B925}"/>
              </a:ext>
            </a:extLst>
          </p:cNvPr>
          <p:cNvSpPr/>
          <p:nvPr/>
        </p:nvSpPr>
        <p:spPr>
          <a:xfrm>
            <a:off x="5656628" y="6343278"/>
            <a:ext cx="6267852" cy="523220"/>
          </a:xfrm>
          <a:prstGeom prst="rect">
            <a:avLst/>
          </a:prstGeom>
          <a:solidFill>
            <a:schemeClr val="bg1"/>
          </a:solidFill>
        </p:spPr>
        <p:txBody>
          <a:bodyPr wrap="square">
            <a:spAutoFit/>
          </a:bodyPr>
          <a:lstStyle/>
          <a:p>
            <a:r>
              <a:rPr lang="en-US" sz="1400" dirty="0"/>
              <a:t>https://www-statista-com.proxygw.wrlc.org/statistics/238636/number-of-mobile-social-network-users-in-the-us/</a:t>
            </a:r>
          </a:p>
        </p:txBody>
      </p:sp>
      <p:pic>
        <p:nvPicPr>
          <p:cNvPr id="1036" name="Picture 12" descr="Image result for flickr app">
            <a:extLst>
              <a:ext uri="{FF2B5EF4-FFF2-40B4-BE49-F238E27FC236}">
                <a16:creationId xmlns:a16="http://schemas.microsoft.com/office/drawing/2014/main" id="{09AE4FAD-FDAC-49A5-9D69-9C99A17C8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69" y="357510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echat app">
            <a:extLst>
              <a:ext uri="{FF2B5EF4-FFF2-40B4-BE49-F238E27FC236}">
                <a16:creationId xmlns:a16="http://schemas.microsoft.com/office/drawing/2014/main" id="{4437EC71-B075-46CC-A7D4-E678A1838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2584" y="4956563"/>
            <a:ext cx="1509379" cy="15093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ouyin app icon">
            <a:extLst>
              <a:ext uri="{FF2B5EF4-FFF2-40B4-BE49-F238E27FC236}">
                <a16:creationId xmlns:a16="http://schemas.microsoft.com/office/drawing/2014/main" id="{C3AD8BD1-1994-4B73-A952-00D72B0CCE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01" y="5108219"/>
            <a:ext cx="1196180" cy="119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par>
                                <p:cTn id="20" presetID="10"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par>
                                <p:cTn id="23" presetID="10"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BB651-1BE9-418E-B6C3-A1E8B9301A04}"/>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C1E12C1A-C385-4A09-BD34-F6301C468526}"/>
              </a:ext>
            </a:extLst>
          </p:cNvPr>
          <p:cNvSpPr>
            <a:spLocks noGrp="1"/>
          </p:cNvSpPr>
          <p:nvPr>
            <p:ph type="sldNum" sz="quarter" idx="12"/>
          </p:nvPr>
        </p:nvSpPr>
        <p:spPr/>
        <p:txBody>
          <a:bodyPr/>
          <a:lstStyle/>
          <a:p>
            <a:fld id="{12633BAD-9368-460B-83A5-8FA1CBAFC089}" type="slidenum">
              <a:rPr lang="zh-CN" altLang="en-US" smtClean="0"/>
              <a:t>32</a:t>
            </a:fld>
            <a:endParaRPr lang="zh-CN" altLang="en-US"/>
          </a:p>
        </p:txBody>
      </p:sp>
      <p:sp>
        <p:nvSpPr>
          <p:cNvPr id="4" name="标题 3">
            <a:extLst>
              <a:ext uri="{FF2B5EF4-FFF2-40B4-BE49-F238E27FC236}">
                <a16:creationId xmlns:a16="http://schemas.microsoft.com/office/drawing/2014/main" id="{B6AB0841-49CF-4D8F-8CE8-64119FC52C71}"/>
              </a:ext>
            </a:extLst>
          </p:cNvPr>
          <p:cNvSpPr>
            <a:spLocks noGrp="1"/>
          </p:cNvSpPr>
          <p:nvPr>
            <p:ph type="title"/>
          </p:nvPr>
        </p:nvSpPr>
        <p:spPr/>
        <p:txBody>
          <a:bodyPr/>
          <a:lstStyle/>
          <a:p>
            <a:r>
              <a:rPr lang="en-US" dirty="0"/>
              <a:t>Security Concerns?</a:t>
            </a:r>
          </a:p>
        </p:txBody>
      </p:sp>
      <p:pic>
        <p:nvPicPr>
          <p:cNvPr id="2052" name="Picture 4" descr="Related image">
            <a:extLst>
              <a:ext uri="{FF2B5EF4-FFF2-40B4-BE49-F238E27FC236}">
                <a16:creationId xmlns:a16="http://schemas.microsoft.com/office/drawing/2014/main" id="{F82B7487-EFEF-46F9-A417-1F29706866F6}"/>
              </a:ext>
            </a:extLst>
          </p:cNvPr>
          <p:cNvPicPr>
            <a:picLocks noGrp="1" noChangeAspect="1" noChangeArrowheads="1" noCrop="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96770" y="1115458"/>
            <a:ext cx="4261118" cy="4627084"/>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EEFFF7B2-F1A9-4077-980F-670A2DA9AEDE}"/>
              </a:ext>
            </a:extLst>
          </p:cNvPr>
          <p:cNvSpPr/>
          <p:nvPr/>
        </p:nvSpPr>
        <p:spPr>
          <a:xfrm>
            <a:off x="4682169" y="306061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2966C81B-4E0D-4FCE-986D-457CA57683FC}"/>
              </a:ext>
            </a:extLst>
          </p:cNvPr>
          <p:cNvSpPr/>
          <p:nvPr/>
        </p:nvSpPr>
        <p:spPr>
          <a:xfrm>
            <a:off x="5600512" y="2483951"/>
            <a:ext cx="2892227" cy="168214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Changes of Android Side C</a:t>
            </a:r>
            <a:r>
              <a:rPr lang="en-US" altLang="zh-CN" sz="2000" b="1" dirty="0"/>
              <a:t>hannels</a:t>
            </a:r>
          </a:p>
        </p:txBody>
      </p:sp>
      <p:pic>
        <p:nvPicPr>
          <p:cNvPr id="2054" name="Picture 6" descr="Image result for identity icon">
            <a:extLst>
              <a:ext uri="{FF2B5EF4-FFF2-40B4-BE49-F238E27FC236}">
                <a16:creationId xmlns:a16="http://schemas.microsoft.com/office/drawing/2014/main" id="{3227D5B1-442C-4E1C-BF6D-99E67B562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967" y="3429000"/>
            <a:ext cx="1612566" cy="116170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4F9C383-2EF7-4920-8077-44659F65F611}"/>
              </a:ext>
            </a:extLst>
          </p:cNvPr>
          <p:cNvPicPr>
            <a:picLocks noChangeAspect="1"/>
          </p:cNvPicPr>
          <p:nvPr/>
        </p:nvPicPr>
        <p:blipFill>
          <a:blip r:embed="rId5"/>
          <a:stretch>
            <a:fillRect/>
          </a:stretch>
        </p:blipFill>
        <p:spPr>
          <a:xfrm>
            <a:off x="9906087" y="1386878"/>
            <a:ext cx="1612565" cy="1546578"/>
          </a:xfrm>
          <a:prstGeom prst="rect">
            <a:avLst/>
          </a:prstGeom>
        </p:spPr>
      </p:pic>
      <p:sp>
        <p:nvSpPr>
          <p:cNvPr id="14" name="箭头: 右 13">
            <a:extLst>
              <a:ext uri="{FF2B5EF4-FFF2-40B4-BE49-F238E27FC236}">
                <a16:creationId xmlns:a16="http://schemas.microsoft.com/office/drawing/2014/main" id="{3D013409-257B-47D5-8140-119744886B16}"/>
              </a:ext>
            </a:extLst>
          </p:cNvPr>
          <p:cNvSpPr/>
          <p:nvPr/>
        </p:nvSpPr>
        <p:spPr>
          <a:xfrm>
            <a:off x="8852352" y="303032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EBABF955-615F-48AE-9B01-037D110D963D}"/>
              </a:ext>
            </a:extLst>
          </p:cNvPr>
          <p:cNvSpPr/>
          <p:nvPr/>
        </p:nvSpPr>
        <p:spPr>
          <a:xfrm>
            <a:off x="9650775" y="4974974"/>
            <a:ext cx="2442643" cy="980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Identity of MSN?</a:t>
            </a:r>
            <a:endParaRPr lang="en-US" altLang="zh-CN" sz="2000" b="1" dirty="0"/>
          </a:p>
        </p:txBody>
      </p:sp>
      <p:sp>
        <p:nvSpPr>
          <p:cNvPr id="10" name="矩形 9">
            <a:extLst>
              <a:ext uri="{FF2B5EF4-FFF2-40B4-BE49-F238E27FC236}">
                <a16:creationId xmlns:a16="http://schemas.microsoft.com/office/drawing/2014/main" id="{D8B8A6D9-E49C-4AEF-AFCC-6D03F2A3A3CA}"/>
              </a:ext>
            </a:extLst>
          </p:cNvPr>
          <p:cNvSpPr/>
          <p:nvPr/>
        </p:nvSpPr>
        <p:spPr>
          <a:xfrm>
            <a:off x="4682169" y="5955358"/>
            <a:ext cx="3580482" cy="66577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Answer is YES</a:t>
            </a:r>
          </a:p>
        </p:txBody>
      </p:sp>
    </p:spTree>
    <p:extLst>
      <p:ext uri="{BB962C8B-B14F-4D97-AF65-F5344CB8AC3E}">
        <p14:creationId xmlns:p14="http://schemas.microsoft.com/office/powerpoint/2010/main" val="13848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1000"/>
                                        <p:tgtEl>
                                          <p:spTgt spid="2054"/>
                                        </p:tgtEl>
                                      </p:cBhvr>
                                    </p:animEffect>
                                    <p:anim calcmode="lin" valueType="num">
                                      <p:cBhvr>
                                        <p:cTn id="19" dur="1000" fill="hold"/>
                                        <p:tgtEl>
                                          <p:spTgt spid="2054"/>
                                        </p:tgtEl>
                                        <p:attrNameLst>
                                          <p:attrName>ppt_x</p:attrName>
                                        </p:attrNameLst>
                                      </p:cBhvr>
                                      <p:tavLst>
                                        <p:tav tm="0">
                                          <p:val>
                                            <p:strVal val="#ppt_x"/>
                                          </p:val>
                                        </p:tav>
                                        <p:tav tm="100000">
                                          <p:val>
                                            <p:strVal val="#ppt_x"/>
                                          </p:val>
                                        </p:tav>
                                      </p:tavLst>
                                    </p:anim>
                                    <p:anim calcmode="lin" valueType="num">
                                      <p:cBhvr>
                                        <p:cTn id="20" dur="1000" fill="hold"/>
                                        <p:tgtEl>
                                          <p:spTgt spid="205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9A3484-A2AA-4F18-9EB3-34C76F1950D5}"/>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B866C6C-EF9F-4744-83BA-B7D41172DEF0}"/>
              </a:ext>
            </a:extLst>
          </p:cNvPr>
          <p:cNvSpPr>
            <a:spLocks noGrp="1"/>
          </p:cNvSpPr>
          <p:nvPr>
            <p:ph type="sldNum" sz="quarter" idx="12"/>
          </p:nvPr>
        </p:nvSpPr>
        <p:spPr/>
        <p:txBody>
          <a:bodyPr/>
          <a:lstStyle/>
          <a:p>
            <a:fld id="{12633BAD-9368-460B-83A5-8FA1CBAFC089}" type="slidenum">
              <a:rPr lang="zh-CN" altLang="en-US" smtClean="0"/>
              <a:t>33</a:t>
            </a:fld>
            <a:endParaRPr lang="zh-CN" altLang="en-US"/>
          </a:p>
        </p:txBody>
      </p:sp>
      <p:sp>
        <p:nvSpPr>
          <p:cNvPr id="4" name="标题 3">
            <a:extLst>
              <a:ext uri="{FF2B5EF4-FFF2-40B4-BE49-F238E27FC236}">
                <a16:creationId xmlns:a16="http://schemas.microsoft.com/office/drawing/2014/main" id="{5A9D9B24-6B30-4099-A144-6FF78B16782E}"/>
              </a:ext>
            </a:extLst>
          </p:cNvPr>
          <p:cNvSpPr>
            <a:spLocks noGrp="1"/>
          </p:cNvSpPr>
          <p:nvPr>
            <p:ph type="title"/>
          </p:nvPr>
        </p:nvSpPr>
        <p:spPr>
          <a:xfrm>
            <a:off x="196770" y="-1"/>
            <a:ext cx="10515600" cy="746955"/>
          </a:xfrm>
        </p:spPr>
        <p:txBody>
          <a:bodyPr/>
          <a:lstStyle/>
          <a:p>
            <a:r>
              <a:rPr lang="en-US" dirty="0"/>
              <a:t>The Work of Zhou et al. [CCS2013]</a:t>
            </a:r>
          </a:p>
        </p:txBody>
      </p:sp>
      <p:pic>
        <p:nvPicPr>
          <p:cNvPr id="6" name="Picture 4" descr="Related image">
            <a:extLst>
              <a:ext uri="{FF2B5EF4-FFF2-40B4-BE49-F238E27FC236}">
                <a16:creationId xmlns:a16="http://schemas.microsoft.com/office/drawing/2014/main" id="{E89D0AD7-6B7A-4F15-806D-E524C3587F78}"/>
              </a:ext>
            </a:extLst>
          </p:cNvPr>
          <p:cNvPicPr>
            <a:picLocks noGrp="1" noChangeAspect="1" noChangeArrowheads="1" noCro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6770" y="1057619"/>
            <a:ext cx="3168109" cy="34402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a:extLst>
              <a:ext uri="{FF2B5EF4-FFF2-40B4-BE49-F238E27FC236}">
                <a16:creationId xmlns:a16="http://schemas.microsoft.com/office/drawing/2014/main" id="{0077AD38-06BB-4328-AE0E-1C200FCED11D}"/>
              </a:ext>
            </a:extLst>
          </p:cNvPr>
          <p:cNvCxnSpPr>
            <a:cxnSpLocks/>
          </p:cNvCxnSpPr>
          <p:nvPr/>
        </p:nvCxnSpPr>
        <p:spPr>
          <a:xfrm>
            <a:off x="3364879" y="2135436"/>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58563-989A-4A9F-B440-19B7E8B871D0}"/>
              </a:ext>
            </a:extLst>
          </p:cNvPr>
          <p:cNvCxnSpPr>
            <a:cxnSpLocks/>
          </p:cNvCxnSpPr>
          <p:nvPr/>
        </p:nvCxnSpPr>
        <p:spPr>
          <a:xfrm>
            <a:off x="3364878" y="3237122"/>
            <a:ext cx="5791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C8DBE2A-4EF8-4CBA-AFBD-71BD1D754641}"/>
              </a:ext>
            </a:extLst>
          </p:cNvPr>
          <p:cNvSpPr/>
          <p:nvPr/>
        </p:nvSpPr>
        <p:spPr>
          <a:xfrm>
            <a:off x="3944039" y="1606630"/>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TCP payload sequence</a:t>
            </a:r>
          </a:p>
          <a:p>
            <a:pPr algn="ctr"/>
            <a:r>
              <a:rPr lang="en-US" dirty="0">
                <a:solidFill>
                  <a:schemeClr val="tx1"/>
                </a:solidFill>
              </a:rPr>
              <a:t>(420|150,314,580-720)</a:t>
            </a:r>
          </a:p>
          <a:p>
            <a:pPr algn="ctr"/>
            <a:r>
              <a:rPr lang="en-US" dirty="0">
                <a:solidFill>
                  <a:schemeClr val="tx1"/>
                </a:solidFill>
              </a:rPr>
              <a:t>TLS Client Hello, TLS session, Client Key Exchange</a:t>
            </a:r>
          </a:p>
        </p:txBody>
      </p:sp>
      <p:sp>
        <p:nvSpPr>
          <p:cNvPr id="16" name="矩形: 圆角 15">
            <a:extLst>
              <a:ext uri="{FF2B5EF4-FFF2-40B4-BE49-F238E27FC236}">
                <a16:creationId xmlns:a16="http://schemas.microsoft.com/office/drawing/2014/main" id="{AD0A12EB-12A2-4753-BE0B-60A9CE56362B}"/>
              </a:ext>
            </a:extLst>
          </p:cNvPr>
          <p:cNvSpPr/>
          <p:nvPr/>
        </p:nvSpPr>
        <p:spPr>
          <a:xfrm>
            <a:off x="3944039" y="2900194"/>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BSSIDs of surrounding hotspots</a:t>
            </a:r>
          </a:p>
        </p:txBody>
      </p:sp>
      <p:cxnSp>
        <p:nvCxnSpPr>
          <p:cNvPr id="19" name="直接箭头连接符 18">
            <a:extLst>
              <a:ext uri="{FF2B5EF4-FFF2-40B4-BE49-F238E27FC236}">
                <a16:creationId xmlns:a16="http://schemas.microsoft.com/office/drawing/2014/main" id="{1580F159-E83F-4375-AB8E-B556E7910076}"/>
              </a:ext>
            </a:extLst>
          </p:cNvPr>
          <p:cNvCxnSpPr>
            <a:cxnSpLocks/>
          </p:cNvCxnSpPr>
          <p:nvPr/>
        </p:nvCxnSpPr>
        <p:spPr>
          <a:xfrm>
            <a:off x="9729407" y="2120747"/>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751E2614-0032-4D7D-BF24-55FF860D50C6}"/>
              </a:ext>
            </a:extLst>
          </p:cNvPr>
          <p:cNvSpPr/>
          <p:nvPr/>
        </p:nvSpPr>
        <p:spPr>
          <a:xfrm>
            <a:off x="10308567" y="1869197"/>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of Tweet</a:t>
            </a:r>
          </a:p>
        </p:txBody>
      </p:sp>
      <p:sp>
        <p:nvSpPr>
          <p:cNvPr id="21" name="矩形: 圆角 20">
            <a:extLst>
              <a:ext uri="{FF2B5EF4-FFF2-40B4-BE49-F238E27FC236}">
                <a16:creationId xmlns:a16="http://schemas.microsoft.com/office/drawing/2014/main" id="{04D3D1F6-A37B-43FE-9A65-0A14153BC3D6}"/>
              </a:ext>
            </a:extLst>
          </p:cNvPr>
          <p:cNvSpPr/>
          <p:nvPr/>
        </p:nvSpPr>
        <p:spPr>
          <a:xfrm>
            <a:off x="10308566" y="3177449"/>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of Tweet</a:t>
            </a:r>
          </a:p>
        </p:txBody>
      </p:sp>
      <p:cxnSp>
        <p:nvCxnSpPr>
          <p:cNvPr id="22" name="直接箭头连接符 21">
            <a:extLst>
              <a:ext uri="{FF2B5EF4-FFF2-40B4-BE49-F238E27FC236}">
                <a16:creationId xmlns:a16="http://schemas.microsoft.com/office/drawing/2014/main" id="{0FE41B51-878D-4743-98FC-EDFE7462C126}"/>
              </a:ext>
            </a:extLst>
          </p:cNvPr>
          <p:cNvCxnSpPr>
            <a:cxnSpLocks/>
          </p:cNvCxnSpPr>
          <p:nvPr/>
        </p:nvCxnSpPr>
        <p:spPr>
          <a:xfrm>
            <a:off x="9727248" y="3428998"/>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D2F3CC-9C20-4268-B824-C0E16E381CC2}"/>
              </a:ext>
            </a:extLst>
          </p:cNvPr>
          <p:cNvSpPr/>
          <p:nvPr/>
        </p:nvSpPr>
        <p:spPr>
          <a:xfrm>
            <a:off x="10317297" y="1421176"/>
            <a:ext cx="1874703" cy="2699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F570CD6E-7EAF-4ED1-AF73-5CFBE6B65A64}"/>
              </a:ext>
            </a:extLst>
          </p:cNvPr>
          <p:cNvSpPr/>
          <p:nvPr/>
        </p:nvSpPr>
        <p:spPr>
          <a:xfrm>
            <a:off x="4673600" y="4230878"/>
            <a:ext cx="2844800" cy="642650"/>
          </a:xfrm>
          <a:prstGeom prst="roundRect">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Twitter Database</a:t>
            </a:r>
          </a:p>
        </p:txBody>
      </p:sp>
      <p:pic>
        <p:nvPicPr>
          <p:cNvPr id="27" name="Picture 6" descr="Image result for identity icon">
            <a:extLst>
              <a:ext uri="{FF2B5EF4-FFF2-40B4-BE49-F238E27FC236}">
                <a16:creationId xmlns:a16="http://schemas.microsoft.com/office/drawing/2014/main" id="{3A0130E1-7811-41D8-846A-6A8546C3D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717" y="5464176"/>
            <a:ext cx="1612566" cy="116170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a:extLst>
              <a:ext uri="{FF2B5EF4-FFF2-40B4-BE49-F238E27FC236}">
                <a16:creationId xmlns:a16="http://schemas.microsoft.com/office/drawing/2014/main" id="{4225BABB-D6B4-4AB2-A24D-9A434473CF98}"/>
              </a:ext>
            </a:extLst>
          </p:cNvPr>
          <p:cNvCxnSpPr>
            <a:stCxn id="25" idx="2"/>
            <a:endCxn id="27" idx="0"/>
          </p:cNvCxnSpPr>
          <p:nvPr/>
        </p:nvCxnSpPr>
        <p:spPr>
          <a:xfrm rot="5400000">
            <a:off x="8003387" y="2212913"/>
            <a:ext cx="1343877" cy="5158649"/>
          </a:xfrm>
          <a:prstGeom prst="bentConnector3">
            <a:avLst>
              <a:gd name="adj1" fmla="val 8115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EC0666-8CCF-4873-BA38-7F905E3499B2}"/>
              </a:ext>
            </a:extLst>
          </p:cNvPr>
          <p:cNvCxnSpPr>
            <a:cxnSpLocks/>
            <a:stCxn id="26" idx="2"/>
            <a:endCxn id="27" idx="0"/>
          </p:cNvCxnSpPr>
          <p:nvPr/>
        </p:nvCxnSpPr>
        <p:spPr>
          <a:xfrm>
            <a:off x="6096000" y="4873528"/>
            <a:ext cx="0" cy="5906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2DF88E-1190-4EED-9DAD-22D5FD41487B}"/>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44412554-A27D-4A67-BB99-897528C197AD}"/>
              </a:ext>
            </a:extLst>
          </p:cNvPr>
          <p:cNvSpPr>
            <a:spLocks noGrp="1"/>
          </p:cNvSpPr>
          <p:nvPr>
            <p:ph type="sldNum" sz="quarter" idx="12"/>
          </p:nvPr>
        </p:nvSpPr>
        <p:spPr/>
        <p:txBody>
          <a:bodyPr/>
          <a:lstStyle/>
          <a:p>
            <a:fld id="{12633BAD-9368-460B-83A5-8FA1CBAFC089}" type="slidenum">
              <a:rPr lang="zh-CN" altLang="en-US" smtClean="0"/>
              <a:t>34</a:t>
            </a:fld>
            <a:endParaRPr lang="zh-CN" altLang="en-US"/>
          </a:p>
        </p:txBody>
      </p:sp>
      <p:sp>
        <p:nvSpPr>
          <p:cNvPr id="4" name="标题 3">
            <a:extLst>
              <a:ext uri="{FF2B5EF4-FFF2-40B4-BE49-F238E27FC236}">
                <a16:creationId xmlns:a16="http://schemas.microsoft.com/office/drawing/2014/main" id="{BFA9B5F0-BAF3-4663-9C73-4D6C17A76B1C}"/>
              </a:ext>
            </a:extLst>
          </p:cNvPr>
          <p:cNvSpPr>
            <a:spLocks noGrp="1"/>
          </p:cNvSpPr>
          <p:nvPr>
            <p:ph type="title"/>
          </p:nvPr>
        </p:nvSpPr>
        <p:spPr/>
        <p:txBody>
          <a:bodyPr/>
          <a:lstStyle/>
          <a:p>
            <a:r>
              <a:rPr lang="en-US" dirty="0"/>
              <a:t>Limitations of [CCS2013]</a:t>
            </a:r>
          </a:p>
        </p:txBody>
      </p:sp>
      <p:sp>
        <p:nvSpPr>
          <p:cNvPr id="5" name="内容占位符 4">
            <a:extLst>
              <a:ext uri="{FF2B5EF4-FFF2-40B4-BE49-F238E27FC236}">
                <a16:creationId xmlns:a16="http://schemas.microsoft.com/office/drawing/2014/main" id="{AA18B95C-CA81-48FE-BD46-EA498721C94C}"/>
              </a:ext>
            </a:extLst>
          </p:cNvPr>
          <p:cNvSpPr>
            <a:spLocks noGrp="1"/>
          </p:cNvSpPr>
          <p:nvPr>
            <p:ph sz="quarter" idx="13"/>
          </p:nvPr>
        </p:nvSpPr>
        <p:spPr/>
        <p:txBody>
          <a:bodyPr/>
          <a:lstStyle/>
          <a:p>
            <a:pPr marL="342900" indent="-342900">
              <a:buFont typeface="Arial" panose="020B0604020202020204" pitchFamily="34" charset="0"/>
              <a:buChar char="•"/>
            </a:pPr>
            <a:r>
              <a:rPr lang="en-US" sz="2800" dirty="0"/>
              <a:t>TCP payload sequence of tweeting in current Twitter App no long has a fixed pattern.</a:t>
            </a:r>
          </a:p>
          <a:p>
            <a:pPr marL="754380" lvl="1" indent="-342900">
              <a:buFont typeface="Arial" panose="020B0604020202020204" pitchFamily="34" charset="0"/>
              <a:buChar char="•"/>
            </a:pPr>
            <a:r>
              <a:rPr lang="en-US" sz="2600" dirty="0"/>
              <a:t>Twitter combines tweets with </a:t>
            </a:r>
            <a:r>
              <a:rPr lang="en-US" sz="2600" b="1" dirty="0"/>
              <a:t>one</a:t>
            </a:r>
            <a:r>
              <a:rPr lang="en-US" sz="2600" dirty="0"/>
              <a:t> TLS header</a:t>
            </a:r>
          </a:p>
          <a:p>
            <a:pPr marL="754380" lvl="1" indent="-342900">
              <a:buFont typeface="Arial" panose="020B0604020202020204" pitchFamily="34" charset="0"/>
              <a:buChar char="•"/>
            </a:pPr>
            <a:endParaRPr lang="en-US" sz="2600" dirty="0"/>
          </a:p>
          <a:p>
            <a:pPr marL="754380" lvl="1"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800" dirty="0">
                <a:solidFill>
                  <a:schemeClr val="tx1"/>
                </a:solidFill>
              </a:rPr>
              <a:t>The success rate of using BSSIDs of surrounding hotspots is low</a:t>
            </a:r>
          </a:p>
          <a:p>
            <a:pPr marL="754380" lvl="1" indent="-342900">
              <a:buFont typeface="Arial" panose="020B0604020202020204" pitchFamily="34" charset="0"/>
              <a:buChar char="•"/>
            </a:pPr>
            <a:r>
              <a:rPr lang="en-US" sz="2600" dirty="0">
                <a:solidFill>
                  <a:schemeClr val="tx1"/>
                </a:solidFill>
              </a:rPr>
              <a:t>Lacking sufficient hotspots</a:t>
            </a:r>
          </a:p>
          <a:p>
            <a:pPr marL="754380" lvl="1" indent="-342900">
              <a:buFont typeface="Arial" panose="020B0604020202020204" pitchFamily="34" charset="0"/>
              <a:buChar char="•"/>
            </a:pPr>
            <a:r>
              <a:rPr lang="en-US" sz="2600" dirty="0">
                <a:solidFill>
                  <a:schemeClr val="tx1"/>
                </a:solidFill>
              </a:rPr>
              <a:t>Location with large population has too many candidates to match</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0630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5EBD1B-3ACB-41C7-9E56-A7C441B00558}"/>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5702D739-6E7A-4383-B597-E6F767232A69}"/>
              </a:ext>
            </a:extLst>
          </p:cNvPr>
          <p:cNvSpPr>
            <a:spLocks noGrp="1"/>
          </p:cNvSpPr>
          <p:nvPr>
            <p:ph type="sldNum" sz="quarter" idx="12"/>
          </p:nvPr>
        </p:nvSpPr>
        <p:spPr/>
        <p:txBody>
          <a:bodyPr/>
          <a:lstStyle/>
          <a:p>
            <a:fld id="{12633BAD-9368-460B-83A5-8FA1CBAFC089}" type="slidenum">
              <a:rPr lang="zh-CN" altLang="en-US" smtClean="0"/>
              <a:t>35</a:t>
            </a:fld>
            <a:endParaRPr lang="zh-CN" altLang="en-US"/>
          </a:p>
        </p:txBody>
      </p:sp>
      <p:sp>
        <p:nvSpPr>
          <p:cNvPr id="4" name="标题 3">
            <a:extLst>
              <a:ext uri="{FF2B5EF4-FFF2-40B4-BE49-F238E27FC236}">
                <a16:creationId xmlns:a16="http://schemas.microsoft.com/office/drawing/2014/main" id="{DDF08838-239C-4242-B9EE-72BFA6CD023F}"/>
              </a:ext>
            </a:extLst>
          </p:cNvPr>
          <p:cNvSpPr>
            <a:spLocks noGrp="1"/>
          </p:cNvSpPr>
          <p:nvPr>
            <p:ph type="title"/>
          </p:nvPr>
        </p:nvSpPr>
        <p:spPr/>
        <p:txBody>
          <a:bodyPr/>
          <a:lstStyle/>
          <a:p>
            <a:r>
              <a:rPr lang="en-US" dirty="0"/>
              <a:t>Our Improved Approach</a:t>
            </a:r>
          </a:p>
        </p:txBody>
      </p:sp>
      <p:pic>
        <p:nvPicPr>
          <p:cNvPr id="7" name="图片 6">
            <a:extLst>
              <a:ext uri="{FF2B5EF4-FFF2-40B4-BE49-F238E27FC236}">
                <a16:creationId xmlns:a16="http://schemas.microsoft.com/office/drawing/2014/main" id="{C21EDC16-BD57-4707-8DE9-214B93010CBB}"/>
              </a:ext>
            </a:extLst>
          </p:cNvPr>
          <p:cNvPicPr>
            <a:picLocks noChangeAspect="1"/>
          </p:cNvPicPr>
          <p:nvPr/>
        </p:nvPicPr>
        <p:blipFill>
          <a:blip r:embed="rId2"/>
          <a:stretch>
            <a:fillRect/>
          </a:stretch>
        </p:blipFill>
        <p:spPr>
          <a:xfrm>
            <a:off x="1101687" y="827325"/>
            <a:ext cx="9298236" cy="5969702"/>
          </a:xfrm>
          <a:prstGeom prst="rect">
            <a:avLst/>
          </a:prstGeom>
        </p:spPr>
      </p:pic>
    </p:spTree>
    <p:extLst>
      <p:ext uri="{BB962C8B-B14F-4D97-AF65-F5344CB8AC3E}">
        <p14:creationId xmlns:p14="http://schemas.microsoft.com/office/powerpoint/2010/main" val="2903699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59813B-2B97-44ED-BF2A-C37B4051DF27}"/>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933E9BB6-3250-4373-9725-02A3A4279BB6}"/>
              </a:ext>
            </a:extLst>
          </p:cNvPr>
          <p:cNvSpPr>
            <a:spLocks noGrp="1"/>
          </p:cNvSpPr>
          <p:nvPr>
            <p:ph type="sldNum" sz="quarter" idx="12"/>
          </p:nvPr>
        </p:nvSpPr>
        <p:spPr/>
        <p:txBody>
          <a:bodyPr/>
          <a:lstStyle/>
          <a:p>
            <a:fld id="{12633BAD-9368-460B-83A5-8FA1CBAFC089}" type="slidenum">
              <a:rPr lang="zh-CN" altLang="en-US" smtClean="0"/>
              <a:t>36</a:t>
            </a:fld>
            <a:endParaRPr lang="zh-CN" altLang="en-US"/>
          </a:p>
        </p:txBody>
      </p:sp>
      <p:sp>
        <p:nvSpPr>
          <p:cNvPr id="4" name="标题 3">
            <a:extLst>
              <a:ext uri="{FF2B5EF4-FFF2-40B4-BE49-F238E27FC236}">
                <a16:creationId xmlns:a16="http://schemas.microsoft.com/office/drawing/2014/main" id="{AC65D04A-51BE-4E39-AECA-B2DFD6AA8CB8}"/>
              </a:ext>
            </a:extLst>
          </p:cNvPr>
          <p:cNvSpPr>
            <a:spLocks noGrp="1"/>
          </p:cNvSpPr>
          <p:nvPr>
            <p:ph type="title"/>
          </p:nvPr>
        </p:nvSpPr>
        <p:spPr/>
        <p:txBody>
          <a:bodyPr/>
          <a:lstStyle/>
          <a:p>
            <a:r>
              <a:rPr lang="en-US" dirty="0"/>
              <a:t>DS-SN Correlation: Android Side Channels</a:t>
            </a:r>
          </a:p>
        </p:txBody>
      </p:sp>
      <p:graphicFrame>
        <p:nvGraphicFramePr>
          <p:cNvPr id="6" name="内容占位符 5">
            <a:extLst>
              <a:ext uri="{FF2B5EF4-FFF2-40B4-BE49-F238E27FC236}">
                <a16:creationId xmlns:a16="http://schemas.microsoft.com/office/drawing/2014/main" id="{A180DDDE-C266-461B-9158-BD7D51377C25}"/>
              </a:ext>
            </a:extLst>
          </p:cNvPr>
          <p:cNvGraphicFramePr>
            <a:graphicFrameLocks noGrp="1"/>
          </p:cNvGraphicFramePr>
          <p:nvPr>
            <p:ph sz="quarter" idx="13"/>
            <p:extLst>
              <p:ext uri="{D42A27DB-BD31-4B8C-83A1-F6EECF244321}">
                <p14:modId xmlns:p14="http://schemas.microsoft.com/office/powerpoint/2010/main" val="11223285"/>
              </p:ext>
            </p:extLst>
          </p:nvPr>
        </p:nvGraphicFramePr>
        <p:xfrm>
          <a:off x="53248" y="798669"/>
          <a:ext cx="12085504" cy="5878422"/>
        </p:xfrm>
        <a:graphic>
          <a:graphicData uri="http://schemas.openxmlformats.org/drawingml/2006/table">
            <a:tbl>
              <a:tblPr firstRow="1" bandRow="1">
                <a:tableStyleId>{073A0DAA-6AF3-43AB-8588-CEC1D06C72B9}</a:tableStyleId>
              </a:tblPr>
              <a:tblGrid>
                <a:gridCol w="2803905">
                  <a:extLst>
                    <a:ext uri="{9D8B030D-6E8A-4147-A177-3AD203B41FA5}">
                      <a16:colId xmlns:a16="http://schemas.microsoft.com/office/drawing/2014/main" val="3327258987"/>
                    </a:ext>
                  </a:extLst>
                </a:gridCol>
                <a:gridCol w="2803905">
                  <a:extLst>
                    <a:ext uri="{9D8B030D-6E8A-4147-A177-3AD203B41FA5}">
                      <a16:colId xmlns:a16="http://schemas.microsoft.com/office/drawing/2014/main" val="1480176498"/>
                    </a:ext>
                  </a:extLst>
                </a:gridCol>
                <a:gridCol w="2993928">
                  <a:extLst>
                    <a:ext uri="{9D8B030D-6E8A-4147-A177-3AD203B41FA5}">
                      <a16:colId xmlns:a16="http://schemas.microsoft.com/office/drawing/2014/main" val="1561350988"/>
                    </a:ext>
                  </a:extLst>
                </a:gridCol>
                <a:gridCol w="3483766">
                  <a:extLst>
                    <a:ext uri="{9D8B030D-6E8A-4147-A177-3AD203B41FA5}">
                      <a16:colId xmlns:a16="http://schemas.microsoft.com/office/drawing/2014/main" val="277753054"/>
                    </a:ext>
                  </a:extLst>
                </a:gridCol>
              </a:tblGrid>
              <a:tr h="1404525">
                <a:tc>
                  <a:txBody>
                    <a:bodyPr/>
                    <a:lstStyle/>
                    <a:p>
                      <a:pPr algn="ctr"/>
                      <a:r>
                        <a:rPr lang="en-US" sz="2000" dirty="0"/>
                        <a:t>Side-Channel Types</a:t>
                      </a:r>
                    </a:p>
                  </a:txBody>
                  <a:tcPr/>
                </a:tc>
                <a:tc>
                  <a:txBody>
                    <a:bodyPr/>
                    <a:lstStyle/>
                    <a:p>
                      <a:pPr algn="ctr"/>
                      <a:r>
                        <a:rPr lang="en-US" sz="2000" dirty="0"/>
                        <a:t>Detailed Values</a:t>
                      </a:r>
                    </a:p>
                  </a:txBody>
                  <a:tcPr/>
                </a:tc>
                <a:tc>
                  <a:txBody>
                    <a:bodyPr/>
                    <a:lstStyle/>
                    <a:p>
                      <a:pPr algn="ctr"/>
                      <a:r>
                        <a:rPr lang="en-US" sz="2000" dirty="0"/>
                        <a:t>Physical</a:t>
                      </a:r>
                      <a:r>
                        <a:rPr lang="en-US" dirty="0"/>
                        <a:t> </a:t>
                      </a:r>
                      <a:r>
                        <a:rPr lang="en-US" sz="2000" dirty="0"/>
                        <a:t>Meanings</a:t>
                      </a:r>
                      <a:endParaRPr lang="en-US" dirty="0"/>
                    </a:p>
                  </a:txBody>
                  <a:tcPr/>
                </a:tc>
                <a:tc>
                  <a:txBody>
                    <a:bodyPr/>
                    <a:lstStyle/>
                    <a:p>
                      <a:pPr algn="l"/>
                      <a:r>
                        <a:rPr lang="en-US" sz="2000" dirty="0"/>
                        <a:t>Access Methods</a:t>
                      </a:r>
                    </a:p>
                  </a:txBody>
                  <a:tcPr/>
                </a:tc>
                <a:extLst>
                  <a:ext uri="{0D108BD9-81ED-4DB2-BD59-A6C34878D82A}">
                    <a16:rowId xmlns:a16="http://schemas.microsoft.com/office/drawing/2014/main" val="1569711716"/>
                  </a:ext>
                </a:extLst>
              </a:tr>
              <a:tr h="325994">
                <a:tc rowSpan="4">
                  <a:txBody>
                    <a:bodyPr/>
                    <a:lstStyle/>
                    <a:p>
                      <a:pPr algn="ctr"/>
                      <a:r>
                        <a:rPr lang="en-US" dirty="0"/>
                        <a:t>Memory</a:t>
                      </a:r>
                    </a:p>
                  </a:txBody>
                  <a:tcPr/>
                </a:tc>
                <a:tc>
                  <a:txBody>
                    <a:bodyPr/>
                    <a:lstStyle/>
                    <a:p>
                      <a:pPr algn="ctr"/>
                      <a:r>
                        <a:rPr lang="en-US" sz="1800" b="0" i="0" u="none" strike="noStrike" kern="1200" baseline="0" dirty="0">
                          <a:solidFill>
                            <a:schemeClr val="dk1"/>
                          </a:solidFill>
                          <a:latin typeface="+mn-lt"/>
                          <a:ea typeface="+mn-ea"/>
                          <a:cs typeface="+mn-cs"/>
                        </a:rPr>
                        <a:t>Virtual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Total virtual memory of a process</a:t>
                      </a:r>
                      <a:endParaRPr lang="en-US" sz="1400" dirty="0"/>
                    </a:p>
                  </a:txBody>
                  <a:tcPr/>
                </a:tc>
                <a:tc rowSpan="4">
                  <a:txBody>
                    <a:bodyPr/>
                    <a:lstStyle/>
                    <a:p>
                      <a:pPr marL="342900" indent="-342900" algn="l">
                        <a:buAutoNum type="arabicPeriod"/>
                      </a:pPr>
                      <a:r>
                        <a:rPr lang="en-US" sz="1800" dirty="0" err="1"/>
                        <a:t>Debug.MemoryInfo</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statm</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r>
                        <a:rPr lang="en-US" sz="1800" b="0" i="0" u="none" strike="noStrike" kern="1200" baseline="0" dirty="0">
                          <a:solidFill>
                            <a:schemeClr val="dk1"/>
                          </a:solidFill>
                          <a:latin typeface="+mn-lt"/>
                          <a:ea typeface="+mn-ea"/>
                          <a:cs typeface="+mn-cs"/>
                        </a:rPr>
                        <a:t>/system/</a:t>
                      </a:r>
                      <a:r>
                        <a:rPr lang="en-US" sz="1800" b="0" i="0" u="none" strike="noStrike" kern="1200" baseline="0" dirty="0" err="1">
                          <a:solidFill>
                            <a:schemeClr val="dk1"/>
                          </a:solidFill>
                          <a:latin typeface="+mn-lt"/>
                          <a:ea typeface="+mn-ea"/>
                          <a:cs typeface="+mn-cs"/>
                        </a:rPr>
                        <a:t>xbin</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procrank</a:t>
                      </a:r>
                      <a:endParaRPr lang="en-US" sz="1800" b="0" i="0" u="none" strike="noStrike" kern="1200" baseline="0" dirty="0">
                        <a:solidFill>
                          <a:schemeClr val="dk1"/>
                        </a:solidFill>
                        <a:latin typeface="+mn-lt"/>
                        <a:ea typeface="+mn-ea"/>
                        <a:cs typeface="+mn-cs"/>
                      </a:endParaRPr>
                    </a:p>
                    <a:p>
                      <a:pPr algn="l"/>
                      <a:endParaRPr lang="en-US" sz="1800" dirty="0"/>
                    </a:p>
                  </a:txBody>
                  <a:tcPr/>
                </a:tc>
                <a:extLst>
                  <a:ext uri="{0D108BD9-81ED-4DB2-BD59-A6C34878D82A}">
                    <a16:rowId xmlns:a16="http://schemas.microsoft.com/office/drawing/2014/main" val="3514247614"/>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Resident Set Size</a:t>
                      </a:r>
                      <a:endParaRPr lang="en-US" dirty="0"/>
                    </a:p>
                  </a:txBody>
                  <a:tcPr/>
                </a:tc>
                <a:tc>
                  <a:txBody>
                    <a:bodyPr/>
                    <a:lstStyle/>
                    <a:p>
                      <a:pPr algn="ctr"/>
                      <a:r>
                        <a:rPr lang="en-US" sz="1400" dirty="0"/>
                        <a:t>Total physical memory of a process</a:t>
                      </a:r>
                    </a:p>
                  </a:txBody>
                  <a:tcPr/>
                </a:tc>
                <a:tc vMerge="1">
                  <a:txBody>
                    <a:bodyPr/>
                    <a:lstStyle/>
                    <a:p>
                      <a:endParaRPr lang="en-US"/>
                    </a:p>
                  </a:txBody>
                  <a:tcPr/>
                </a:tc>
                <a:extLst>
                  <a:ext uri="{0D108BD9-81ED-4DB2-BD59-A6C34878D82A}">
                    <a16:rowId xmlns:a16="http://schemas.microsoft.com/office/drawing/2014/main" val="3203415935"/>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Proportional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Memory shared</a:t>
                      </a:r>
                      <a:endParaRPr lang="en-US" sz="1400" dirty="0"/>
                    </a:p>
                  </a:txBody>
                  <a:tcPr/>
                </a:tc>
                <a:tc vMerge="1">
                  <a:txBody>
                    <a:bodyPr/>
                    <a:lstStyle/>
                    <a:p>
                      <a:endParaRPr lang="en-US"/>
                    </a:p>
                  </a:txBody>
                  <a:tcPr/>
                </a:tc>
                <a:extLst>
                  <a:ext uri="{0D108BD9-81ED-4DB2-BD59-A6C34878D82A}">
                    <a16:rowId xmlns:a16="http://schemas.microsoft.com/office/drawing/2014/main" val="939237687"/>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Unique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set of pages of a process</a:t>
                      </a:r>
                      <a:endParaRPr lang="en-US" sz="1400" dirty="0"/>
                    </a:p>
                  </a:txBody>
                  <a:tcPr/>
                </a:tc>
                <a:tc vMerge="1">
                  <a:txBody>
                    <a:bodyPr/>
                    <a:lstStyle/>
                    <a:p>
                      <a:endParaRPr lang="en-US"/>
                    </a:p>
                  </a:txBody>
                  <a:tcPr/>
                </a:tc>
                <a:extLst>
                  <a:ext uri="{0D108BD9-81ED-4DB2-BD59-A6C34878D82A}">
                    <a16:rowId xmlns:a16="http://schemas.microsoft.com/office/drawing/2014/main" val="741866119"/>
                  </a:ext>
                </a:extLst>
              </a:tr>
              <a:tr h="468178">
                <a:tc rowSpan="3">
                  <a:txBody>
                    <a:bodyPr/>
                    <a:lstStyle/>
                    <a:p>
                      <a:pPr algn="ctr"/>
                      <a:r>
                        <a:rPr lang="en-US" dirty="0"/>
                        <a:t>CPU Usages</a:t>
                      </a:r>
                    </a:p>
                  </a:txBody>
                  <a:tcPr/>
                </a:tc>
                <a:tc>
                  <a:txBody>
                    <a:bodyPr/>
                    <a:lstStyle/>
                    <a:p>
                      <a:pPr algn="ctr"/>
                      <a:r>
                        <a:rPr lang="en-US" dirty="0"/>
                        <a:t>CPU Usage Rate</a:t>
                      </a:r>
                    </a:p>
                  </a:txBody>
                  <a:tcPr/>
                </a:tc>
                <a:tc>
                  <a:txBody>
                    <a:bodyPr/>
                    <a:lstStyle/>
                    <a:p>
                      <a:pPr algn="ctr"/>
                      <a:r>
                        <a:rPr lang="en-US" sz="1400" b="0" i="0" u="none" strike="noStrike" kern="1200" baseline="0" dirty="0">
                          <a:solidFill>
                            <a:schemeClr val="dk1"/>
                          </a:solidFill>
                          <a:latin typeface="+mn-lt"/>
                          <a:ea typeface="+mn-ea"/>
                          <a:cs typeface="+mn-cs"/>
                        </a:rPr>
                        <a:t>The total percentage of time a CPU operates on a running process</a:t>
                      </a:r>
                      <a:endParaRPr lang="en-US" sz="1400" dirty="0"/>
                    </a:p>
                  </a:txBody>
                  <a:tcPr/>
                </a:tc>
                <a:tc rowSpan="3">
                  <a:txBody>
                    <a:bodyPr/>
                    <a:lstStyle/>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/stat</a:t>
                      </a:r>
                    </a:p>
                    <a:p>
                      <a:pPr marL="342900" indent="-342900" algn="l">
                        <a:buAutoNum type="arabicPeriod"/>
                      </a:pPr>
                      <a:endParaRPr lang="en-US" sz="1800" b="0" i="0" u="none" strike="noStrike" kern="1200" baseline="0" dirty="0">
                        <a:solidFill>
                          <a:schemeClr val="dk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endParaRPr lang="en-US" sz="1800" dirty="0"/>
                    </a:p>
                  </a:txBody>
                  <a:tcPr/>
                </a:tc>
                <a:extLst>
                  <a:ext uri="{0D108BD9-81ED-4DB2-BD59-A6C34878D82A}">
                    <a16:rowId xmlns:a16="http://schemas.microsoft.com/office/drawing/2014/main" val="2309918993"/>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User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user code of a process</a:t>
                      </a:r>
                      <a:endParaRPr lang="en-US" sz="1400" dirty="0"/>
                    </a:p>
                  </a:txBody>
                  <a:tcPr/>
                </a:tc>
                <a:tc vMerge="1">
                  <a:txBody>
                    <a:bodyPr/>
                    <a:lstStyle/>
                    <a:p>
                      <a:endParaRPr lang="en-US"/>
                    </a:p>
                  </a:txBody>
                  <a:tcPr/>
                </a:tc>
                <a:extLst>
                  <a:ext uri="{0D108BD9-81ED-4DB2-BD59-A6C34878D82A}">
                    <a16:rowId xmlns:a16="http://schemas.microsoft.com/office/drawing/2014/main" val="3452809312"/>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System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system code</a:t>
                      </a:r>
                      <a:endParaRPr lang="en-US" sz="1400" dirty="0"/>
                    </a:p>
                  </a:txBody>
                  <a:tcPr/>
                </a:tc>
                <a:tc vMerge="1">
                  <a:txBody>
                    <a:bodyPr/>
                    <a:lstStyle/>
                    <a:p>
                      <a:endParaRPr lang="en-US"/>
                    </a:p>
                  </a:txBody>
                  <a:tcPr/>
                </a:tc>
                <a:extLst>
                  <a:ext uri="{0D108BD9-81ED-4DB2-BD59-A6C34878D82A}">
                    <a16:rowId xmlns:a16="http://schemas.microsoft.com/office/drawing/2014/main" val="3665598426"/>
                  </a:ext>
                </a:extLst>
              </a:tr>
              <a:tr h="518160">
                <a:tc rowSpan="2">
                  <a:txBody>
                    <a:bodyPr/>
                    <a:lstStyle/>
                    <a:p>
                      <a:pPr algn="ctr"/>
                      <a:r>
                        <a:rPr lang="en-US" dirty="0"/>
                        <a:t>Network Data</a:t>
                      </a:r>
                    </a:p>
                  </a:txBody>
                  <a:tcPr/>
                </a:tc>
                <a:tc>
                  <a:txBody>
                    <a:bodyPr/>
                    <a:lstStyle/>
                    <a:p>
                      <a:pPr algn="ctr"/>
                      <a:r>
                        <a:rPr lang="en-US" dirty="0" err="1"/>
                        <a:t>Tcp_snd</a:t>
                      </a:r>
                      <a:endParaRPr lang="en-US" dirty="0"/>
                    </a:p>
                  </a:txBody>
                  <a:tcPr/>
                </a:tc>
                <a:tc>
                  <a:txBody>
                    <a:bodyPr/>
                    <a:lstStyle/>
                    <a:p>
                      <a:pPr algn="ctr"/>
                      <a:r>
                        <a:rPr lang="en-US" sz="1400" dirty="0"/>
                        <a:t>The number of total sent TCP packets</a:t>
                      </a:r>
                    </a:p>
                  </a:txBody>
                  <a:tcPr/>
                </a:tc>
                <a:tc rowSpan="2">
                  <a:txBody>
                    <a:bodyPr/>
                    <a:lstStyle/>
                    <a:p>
                      <a:pPr marL="342900" indent="-342900" algn="l">
                        <a:buAutoNum type="arabicPeriod"/>
                      </a:pPr>
                      <a:r>
                        <a:rPr lang="en-US" sz="1800" b="0" i="0" u="none" strike="noStrike" kern="1200" baseline="0" dirty="0" err="1">
                          <a:solidFill>
                            <a:schemeClr val="dk1"/>
                          </a:solidFill>
                          <a:latin typeface="+mn-lt"/>
                          <a:ea typeface="+mn-ea"/>
                          <a:cs typeface="+mn-cs"/>
                        </a:rPr>
                        <a:t>getUidRxBytes</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 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tcp_snd</a:t>
                      </a:r>
                      <a:r>
                        <a:rPr lang="en-US" sz="1800" b="0" i="0" u="none" strike="noStrike" kern="1200" baseline="0" dirty="0">
                          <a:solidFill>
                            <a:schemeClr val="dk1"/>
                          </a:solidFill>
                          <a:latin typeface="+mn-lt"/>
                          <a:ea typeface="+mn-ea"/>
                          <a:cs typeface="+mn-cs"/>
                        </a:rPr>
                        <a:t> and /proc/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tcp_rcv</a:t>
                      </a:r>
                      <a:endParaRPr lang="en-US" sz="1800" dirty="0"/>
                    </a:p>
                  </a:txBody>
                  <a:tcPr/>
                </a:tc>
                <a:extLst>
                  <a:ext uri="{0D108BD9-81ED-4DB2-BD59-A6C34878D82A}">
                    <a16:rowId xmlns:a16="http://schemas.microsoft.com/office/drawing/2014/main" val="2910255058"/>
                  </a:ext>
                </a:extLst>
              </a:tr>
              <a:tr h="842152">
                <a:tc vMerge="1">
                  <a:txBody>
                    <a:bodyPr/>
                    <a:lstStyle/>
                    <a:p>
                      <a:endParaRPr lang="en-US"/>
                    </a:p>
                  </a:txBody>
                  <a:tcPr/>
                </a:tc>
                <a:tc>
                  <a:txBody>
                    <a:bodyPr/>
                    <a:lstStyle/>
                    <a:p>
                      <a:pPr algn="ctr"/>
                      <a:r>
                        <a:rPr lang="en-US" dirty="0" err="1"/>
                        <a:t>Tcp_rcv</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The number of total received TCP packets</a:t>
                      </a:r>
                    </a:p>
                  </a:txBody>
                  <a:tcPr/>
                </a:tc>
                <a:tc vMerge="1">
                  <a:txBody>
                    <a:bodyPr/>
                    <a:lstStyle/>
                    <a:p>
                      <a:endParaRPr lang="en-US"/>
                    </a:p>
                  </a:txBody>
                  <a:tcPr/>
                </a:tc>
                <a:extLst>
                  <a:ext uri="{0D108BD9-81ED-4DB2-BD59-A6C34878D82A}">
                    <a16:rowId xmlns:a16="http://schemas.microsoft.com/office/drawing/2014/main" val="1924589264"/>
                  </a:ext>
                </a:extLst>
              </a:tr>
            </a:tbl>
          </a:graphicData>
        </a:graphic>
      </p:graphicFrame>
    </p:spTree>
    <p:extLst>
      <p:ext uri="{BB962C8B-B14F-4D97-AF65-F5344CB8AC3E}">
        <p14:creationId xmlns:p14="http://schemas.microsoft.com/office/powerpoint/2010/main" val="35922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83CEFDC-84D0-4DA3-A747-C03FAECD5B61}"/>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4" name="标题 3">
            <a:extLst>
              <a:ext uri="{FF2B5EF4-FFF2-40B4-BE49-F238E27FC236}">
                <a16:creationId xmlns:a16="http://schemas.microsoft.com/office/drawing/2014/main" id="{869362B9-307F-4AB2-AC24-18A62D798638}"/>
              </a:ext>
            </a:extLst>
          </p:cNvPr>
          <p:cNvSpPr>
            <a:spLocks noGrp="1"/>
          </p:cNvSpPr>
          <p:nvPr>
            <p:ph type="title"/>
          </p:nvPr>
        </p:nvSpPr>
        <p:spPr/>
        <p:txBody>
          <a:bodyPr>
            <a:normAutofit fontScale="90000"/>
          </a:bodyPr>
          <a:lstStyle/>
          <a:p>
            <a:r>
              <a:rPr lang="en-US" dirty="0"/>
              <a:t>DS-SN Correlation: Memory Regression </a:t>
            </a:r>
            <a:r>
              <a:rPr lang="en-US" altLang="zh-CN" dirty="0"/>
              <a:t>Algorithm</a:t>
            </a:r>
            <a:endParaRPr lang="en-US" dirty="0"/>
          </a:p>
        </p:txBody>
      </p:sp>
      <p:sp>
        <p:nvSpPr>
          <p:cNvPr id="5" name="内容占位符 4">
            <a:extLst>
              <a:ext uri="{FF2B5EF4-FFF2-40B4-BE49-F238E27FC236}">
                <a16:creationId xmlns:a16="http://schemas.microsoft.com/office/drawing/2014/main" id="{CBC61BC5-541D-4B52-B0D1-31B2A002AA25}"/>
              </a:ext>
            </a:extLst>
          </p:cNvPr>
          <p:cNvSpPr>
            <a:spLocks noGrp="1"/>
          </p:cNvSpPr>
          <p:nvPr>
            <p:ph sz="quarter" idx="13"/>
          </p:nvPr>
        </p:nvSpPr>
        <p:spPr>
          <a:xfrm>
            <a:off x="204487" y="755480"/>
            <a:ext cx="4896323" cy="5913040"/>
          </a:xfrm>
        </p:spPr>
        <p:txBody>
          <a:bodyPr/>
          <a:lstStyle/>
          <a:p>
            <a:pPr marL="342900" indent="-342900">
              <a:buFont typeface="Arial" panose="020B0604020202020204" pitchFamily="34" charset="0"/>
              <a:buChar char="•"/>
            </a:pPr>
            <a:r>
              <a:rPr lang="en-US" dirty="0"/>
              <a:t>Use a neural network to model the slopes of Activity transition pattern. </a:t>
            </a:r>
          </a:p>
          <a:p>
            <a:pPr marL="342900" indent="-342900">
              <a:buFont typeface="Arial" panose="020B0604020202020204" pitchFamily="34" charset="0"/>
              <a:buChar char="•"/>
            </a:pPr>
            <a:endParaRPr lang="en-US" dirty="0"/>
          </a:p>
          <a:p>
            <a:endParaRPr lang="en-US" altLang="zh-CN" dirty="0"/>
          </a:p>
          <a:p>
            <a:pPr marL="342900" indent="-342900">
              <a:buFont typeface="Arial" panose="020B0604020202020204" pitchFamily="34" charset="0"/>
              <a:buChar char="•"/>
            </a:pPr>
            <a:r>
              <a:rPr lang="en-US" altLang="zh-CN" dirty="0"/>
              <a:t>Given a series of memories, calculate vector of slopes of target VSS</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Calculate the MSE between the target VSS and the pattern with sliding window</a:t>
            </a:r>
          </a:p>
          <a:p>
            <a:pPr marL="342900" indent="-342900">
              <a:buFont typeface="Arial" panose="020B0604020202020204" pitchFamily="34" charset="0"/>
              <a:buChar char="•"/>
            </a:pPr>
            <a:r>
              <a:rPr lang="en-US" altLang="zh-CN" dirty="0"/>
              <a:t>If                                                                                             then we say there is a match with the target Activity Transition.</a:t>
            </a:r>
          </a:p>
        </p:txBody>
      </p:sp>
      <p:graphicFrame>
        <p:nvGraphicFramePr>
          <p:cNvPr id="7" name="对象 6">
            <a:extLst>
              <a:ext uri="{FF2B5EF4-FFF2-40B4-BE49-F238E27FC236}">
                <a16:creationId xmlns:a16="http://schemas.microsoft.com/office/drawing/2014/main" id="{39B4D487-A289-4D85-9A53-EF868A71E7EC}"/>
              </a:ext>
            </a:extLst>
          </p:cNvPr>
          <p:cNvGraphicFramePr>
            <a:graphicFrameLocks noChangeAspect="1"/>
          </p:cNvGraphicFramePr>
          <p:nvPr>
            <p:extLst>
              <p:ext uri="{D42A27DB-BD31-4B8C-83A1-F6EECF244321}">
                <p14:modId xmlns:p14="http://schemas.microsoft.com/office/powerpoint/2010/main" val="2831783644"/>
              </p:ext>
            </p:extLst>
          </p:nvPr>
        </p:nvGraphicFramePr>
        <p:xfrm>
          <a:off x="4946926" y="1081291"/>
          <a:ext cx="7206814" cy="4053832"/>
        </p:xfrm>
        <a:graphic>
          <a:graphicData uri="http://schemas.openxmlformats.org/presentationml/2006/ole">
            <mc:AlternateContent xmlns:mc="http://schemas.openxmlformats.org/markup-compatibility/2006">
              <mc:Choice xmlns:v="urn:schemas-microsoft-com:vml" Requires="v">
                <p:oleObj spid="_x0000_s2170" name="Acrobat Document" r:id="rId3" imgW="9144000" imgH="5143500" progId="Acrobat.Document.DC">
                  <p:embed/>
                </p:oleObj>
              </mc:Choice>
              <mc:Fallback>
                <p:oleObj name="Acrobat Document" r:id="rId3" imgW="9144000" imgH="5143500" progId="Acrobat.Document.DC">
                  <p:embed/>
                  <p:pic>
                    <p:nvPicPr>
                      <p:cNvPr id="0" name=""/>
                      <p:cNvPicPr/>
                      <p:nvPr/>
                    </p:nvPicPr>
                    <p:blipFill>
                      <a:blip r:embed="rId4"/>
                      <a:stretch>
                        <a:fillRect/>
                      </a:stretch>
                    </p:blipFill>
                    <p:spPr>
                      <a:xfrm>
                        <a:off x="4946926" y="1081291"/>
                        <a:ext cx="7206814" cy="4053832"/>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9BEF154-822A-448A-A749-A1036D6143B5}"/>
              </a:ext>
            </a:extLst>
          </p:cNvPr>
          <p:cNvPicPr>
            <a:picLocks noChangeAspect="1"/>
          </p:cNvPicPr>
          <p:nvPr/>
        </p:nvPicPr>
        <p:blipFill>
          <a:blip r:embed="rId5"/>
          <a:stretch>
            <a:fillRect/>
          </a:stretch>
        </p:blipFill>
        <p:spPr>
          <a:xfrm>
            <a:off x="832863" y="1934509"/>
            <a:ext cx="3790551" cy="676275"/>
          </a:xfrm>
          <a:prstGeom prst="rect">
            <a:avLst/>
          </a:prstGeom>
        </p:spPr>
      </p:pic>
      <p:pic>
        <p:nvPicPr>
          <p:cNvPr id="10" name="图片 9">
            <a:extLst>
              <a:ext uri="{FF2B5EF4-FFF2-40B4-BE49-F238E27FC236}">
                <a16:creationId xmlns:a16="http://schemas.microsoft.com/office/drawing/2014/main" id="{FDBBDC39-827F-42B2-A27D-45EA01EEF9F2}"/>
              </a:ext>
            </a:extLst>
          </p:cNvPr>
          <p:cNvPicPr>
            <a:picLocks noChangeAspect="1"/>
          </p:cNvPicPr>
          <p:nvPr/>
        </p:nvPicPr>
        <p:blipFill>
          <a:blip r:embed="rId6"/>
          <a:stretch>
            <a:fillRect/>
          </a:stretch>
        </p:blipFill>
        <p:spPr>
          <a:xfrm>
            <a:off x="1380092" y="2552957"/>
            <a:ext cx="2696092" cy="313673"/>
          </a:xfrm>
          <a:prstGeom prst="rect">
            <a:avLst/>
          </a:prstGeom>
        </p:spPr>
      </p:pic>
      <p:pic>
        <p:nvPicPr>
          <p:cNvPr id="11" name="图片 10">
            <a:extLst>
              <a:ext uri="{FF2B5EF4-FFF2-40B4-BE49-F238E27FC236}">
                <a16:creationId xmlns:a16="http://schemas.microsoft.com/office/drawing/2014/main" id="{7F7579BD-5B34-47E9-9C85-BF2DC32C095A}"/>
              </a:ext>
            </a:extLst>
          </p:cNvPr>
          <p:cNvPicPr>
            <a:picLocks noChangeAspect="1"/>
          </p:cNvPicPr>
          <p:nvPr/>
        </p:nvPicPr>
        <p:blipFill>
          <a:blip r:embed="rId7"/>
          <a:stretch>
            <a:fillRect/>
          </a:stretch>
        </p:blipFill>
        <p:spPr>
          <a:xfrm>
            <a:off x="670539" y="3955986"/>
            <a:ext cx="3952875" cy="428625"/>
          </a:xfrm>
          <a:prstGeom prst="rect">
            <a:avLst/>
          </a:prstGeom>
        </p:spPr>
      </p:pic>
      <p:pic>
        <p:nvPicPr>
          <p:cNvPr id="12" name="图片 11">
            <a:extLst>
              <a:ext uri="{FF2B5EF4-FFF2-40B4-BE49-F238E27FC236}">
                <a16:creationId xmlns:a16="http://schemas.microsoft.com/office/drawing/2014/main" id="{FA77A34C-1C44-45D5-8AA2-30EC6093CAF2}"/>
              </a:ext>
            </a:extLst>
          </p:cNvPr>
          <p:cNvPicPr>
            <a:picLocks noChangeAspect="1"/>
          </p:cNvPicPr>
          <p:nvPr/>
        </p:nvPicPr>
        <p:blipFill>
          <a:blip r:embed="rId8"/>
          <a:stretch>
            <a:fillRect/>
          </a:stretch>
        </p:blipFill>
        <p:spPr>
          <a:xfrm>
            <a:off x="945495" y="5650121"/>
            <a:ext cx="7667625" cy="352425"/>
          </a:xfrm>
          <a:prstGeom prst="rect">
            <a:avLst/>
          </a:prstGeom>
        </p:spPr>
      </p:pic>
    </p:spTree>
    <p:extLst>
      <p:ext uri="{BB962C8B-B14F-4D97-AF65-F5344CB8AC3E}">
        <p14:creationId xmlns:p14="http://schemas.microsoft.com/office/powerpoint/2010/main" val="1287032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80DD8-3E1A-470D-AF2F-CA032A657911}"/>
              </a:ext>
            </a:extLst>
          </p:cNvPr>
          <p:cNvSpPr>
            <a:spLocks noGrp="1"/>
          </p:cNvSpPr>
          <p:nvPr>
            <p:ph type="title"/>
          </p:nvPr>
        </p:nvSpPr>
        <p:spPr>
          <a:xfrm>
            <a:off x="196770" y="-1"/>
            <a:ext cx="11106536" cy="746955"/>
          </a:xfrm>
        </p:spPr>
        <p:txBody>
          <a:bodyPr>
            <a:normAutofit fontScale="90000"/>
          </a:bodyPr>
          <a:lstStyle/>
          <a:p>
            <a:r>
              <a:rPr lang="en-US" dirty="0"/>
              <a:t>DS-SN Correlation: Inference of Social Network Events</a:t>
            </a:r>
          </a:p>
        </p:txBody>
      </p:sp>
      <p:pic>
        <p:nvPicPr>
          <p:cNvPr id="8" name="内容占位符 7">
            <a:extLst>
              <a:ext uri="{FF2B5EF4-FFF2-40B4-BE49-F238E27FC236}">
                <a16:creationId xmlns:a16="http://schemas.microsoft.com/office/drawing/2014/main" id="{A3E3712C-C44C-4852-9172-573086C834C3}"/>
              </a:ext>
            </a:extLst>
          </p:cNvPr>
          <p:cNvPicPr>
            <a:picLocks noGrp="1" noChangeAspect="1"/>
          </p:cNvPicPr>
          <p:nvPr>
            <p:ph sz="quarter" idx="13"/>
          </p:nvPr>
        </p:nvPicPr>
        <p:blipFill>
          <a:blip r:embed="rId3"/>
          <a:stretch>
            <a:fillRect/>
          </a:stretch>
        </p:blipFill>
        <p:spPr>
          <a:xfrm>
            <a:off x="3715991" y="957036"/>
            <a:ext cx="2034047" cy="3616084"/>
          </a:xfrm>
        </p:spPr>
      </p:pic>
      <p:pic>
        <p:nvPicPr>
          <p:cNvPr id="10" name="图片 9">
            <a:extLst>
              <a:ext uri="{FF2B5EF4-FFF2-40B4-BE49-F238E27FC236}">
                <a16:creationId xmlns:a16="http://schemas.microsoft.com/office/drawing/2014/main" id="{0154F8B4-BB5A-422B-B2B7-96CE17ACBEEA}"/>
              </a:ext>
            </a:extLst>
          </p:cNvPr>
          <p:cNvPicPr>
            <a:picLocks noChangeAspect="1"/>
          </p:cNvPicPr>
          <p:nvPr/>
        </p:nvPicPr>
        <p:blipFill>
          <a:blip r:embed="rId4"/>
          <a:stretch>
            <a:fillRect/>
          </a:stretch>
        </p:blipFill>
        <p:spPr>
          <a:xfrm>
            <a:off x="8227773" y="957036"/>
            <a:ext cx="2034048" cy="3616084"/>
          </a:xfrm>
          <a:prstGeom prst="rect">
            <a:avLst/>
          </a:prstGeom>
        </p:spPr>
      </p:pic>
      <p:sp>
        <p:nvSpPr>
          <p:cNvPr id="11" name="箭头: 右 10">
            <a:extLst>
              <a:ext uri="{FF2B5EF4-FFF2-40B4-BE49-F238E27FC236}">
                <a16:creationId xmlns:a16="http://schemas.microsoft.com/office/drawing/2014/main" id="{F0E5ABC2-ED92-4987-8D08-825B359F24BC}"/>
              </a:ext>
            </a:extLst>
          </p:cNvPr>
          <p:cNvSpPr/>
          <p:nvPr/>
        </p:nvSpPr>
        <p:spPr>
          <a:xfrm>
            <a:off x="6641874" y="223626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9EC6E2DD-22D0-44A4-8793-7E039113154F}"/>
              </a:ext>
            </a:extLst>
          </p:cNvPr>
          <p:cNvSpPr txBox="1"/>
          <p:nvPr/>
        </p:nvSpPr>
        <p:spPr>
          <a:xfrm>
            <a:off x="4037691" y="4740567"/>
            <a:ext cx="1603324" cy="369332"/>
          </a:xfrm>
          <a:prstGeom prst="rect">
            <a:avLst/>
          </a:prstGeom>
          <a:noFill/>
        </p:spPr>
        <p:txBody>
          <a:bodyPr wrap="none" rtlCol="0">
            <a:spAutoFit/>
          </a:bodyPr>
          <a:lstStyle/>
          <a:p>
            <a:r>
              <a:rPr lang="en-US" dirty="0" err="1"/>
              <a:t>MainActivity</a:t>
            </a:r>
            <a:endParaRPr lang="en-US" dirty="0"/>
          </a:p>
        </p:txBody>
      </p:sp>
      <p:sp>
        <p:nvSpPr>
          <p:cNvPr id="13" name="文本框 12">
            <a:extLst>
              <a:ext uri="{FF2B5EF4-FFF2-40B4-BE49-F238E27FC236}">
                <a16:creationId xmlns:a16="http://schemas.microsoft.com/office/drawing/2014/main" id="{5F75ECD3-F8A6-499A-9B9F-C37241E486A2}"/>
              </a:ext>
            </a:extLst>
          </p:cNvPr>
          <p:cNvSpPr txBox="1"/>
          <p:nvPr/>
        </p:nvSpPr>
        <p:spPr>
          <a:xfrm>
            <a:off x="8227773" y="4708301"/>
            <a:ext cx="2069797" cy="369332"/>
          </a:xfrm>
          <a:prstGeom prst="rect">
            <a:avLst/>
          </a:prstGeom>
          <a:noFill/>
        </p:spPr>
        <p:txBody>
          <a:bodyPr wrap="none" rtlCol="0">
            <a:spAutoFit/>
          </a:bodyPr>
          <a:lstStyle/>
          <a:p>
            <a:r>
              <a:rPr lang="en-US" dirty="0" err="1"/>
              <a:t>ComposerActivity</a:t>
            </a:r>
            <a:endParaRPr lang="en-US" dirty="0"/>
          </a:p>
        </p:txBody>
      </p:sp>
      <p:sp>
        <p:nvSpPr>
          <p:cNvPr id="17" name="文本框 16">
            <a:extLst>
              <a:ext uri="{FF2B5EF4-FFF2-40B4-BE49-F238E27FC236}">
                <a16:creationId xmlns:a16="http://schemas.microsoft.com/office/drawing/2014/main" id="{48A69833-FF0D-4365-B1AA-AFBA4DF4EE34}"/>
              </a:ext>
            </a:extLst>
          </p:cNvPr>
          <p:cNvSpPr txBox="1"/>
          <p:nvPr/>
        </p:nvSpPr>
        <p:spPr>
          <a:xfrm>
            <a:off x="1379098" y="5530467"/>
            <a:ext cx="3892412" cy="369332"/>
          </a:xfrm>
          <a:prstGeom prst="rect">
            <a:avLst/>
          </a:prstGeom>
          <a:noFill/>
        </p:spPr>
        <p:txBody>
          <a:bodyPr wrap="none" rtlCol="0">
            <a:spAutoFit/>
          </a:bodyPr>
          <a:lstStyle/>
          <a:p>
            <a:r>
              <a:rPr lang="en-US" dirty="0"/>
              <a:t>VSS of Twitter m</a:t>
            </a:r>
            <a:r>
              <a:rPr lang="en-US" altLang="zh-CN" dirty="0"/>
              <a:t>atches with pattern</a:t>
            </a:r>
            <a:endParaRPr lang="en-US" dirty="0"/>
          </a:p>
        </p:txBody>
      </p:sp>
      <p:cxnSp>
        <p:nvCxnSpPr>
          <p:cNvPr id="18" name="直接箭头连接符 17">
            <a:extLst>
              <a:ext uri="{FF2B5EF4-FFF2-40B4-BE49-F238E27FC236}">
                <a16:creationId xmlns:a16="http://schemas.microsoft.com/office/drawing/2014/main" id="{B6D06AA1-C112-4195-B8E2-AED231426648}"/>
              </a:ext>
            </a:extLst>
          </p:cNvPr>
          <p:cNvCxnSpPr/>
          <p:nvPr/>
        </p:nvCxnSpPr>
        <p:spPr>
          <a:xfrm flipV="1">
            <a:off x="6799999"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336F528-465E-470E-A9CD-6B9EAA84E3CE}"/>
              </a:ext>
            </a:extLst>
          </p:cNvPr>
          <p:cNvSpPr txBox="1"/>
          <p:nvPr/>
        </p:nvSpPr>
        <p:spPr>
          <a:xfrm>
            <a:off x="5750038" y="5530467"/>
            <a:ext cx="990977" cy="369332"/>
          </a:xfrm>
          <a:prstGeom prst="rect">
            <a:avLst/>
          </a:prstGeom>
          <a:noFill/>
        </p:spPr>
        <p:txBody>
          <a:bodyPr wrap="none" rtlCol="0">
            <a:spAutoFit/>
          </a:bodyPr>
          <a:lstStyle/>
          <a:p>
            <a:r>
              <a:rPr lang="en-US" dirty="0" err="1"/>
              <a:t>tcp_snd</a:t>
            </a:r>
            <a:endParaRPr lang="en-US" dirty="0"/>
          </a:p>
        </p:txBody>
      </p:sp>
      <p:cxnSp>
        <p:nvCxnSpPr>
          <p:cNvPr id="20" name="直接箭头连接符 19">
            <a:extLst>
              <a:ext uri="{FF2B5EF4-FFF2-40B4-BE49-F238E27FC236}">
                <a16:creationId xmlns:a16="http://schemas.microsoft.com/office/drawing/2014/main" id="{3674B2A0-6B8F-490C-BC3D-51F091577D39}"/>
              </a:ext>
            </a:extLst>
          </p:cNvPr>
          <p:cNvCxnSpPr/>
          <p:nvPr/>
        </p:nvCxnSpPr>
        <p:spPr>
          <a:xfrm flipV="1">
            <a:off x="8378310"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F67BA62-5ED2-4C52-B950-C6B5911C9AC9}"/>
              </a:ext>
            </a:extLst>
          </p:cNvPr>
          <p:cNvSpPr txBox="1"/>
          <p:nvPr/>
        </p:nvSpPr>
        <p:spPr>
          <a:xfrm>
            <a:off x="7328349" y="5530467"/>
            <a:ext cx="941283" cy="369332"/>
          </a:xfrm>
          <a:prstGeom prst="rect">
            <a:avLst/>
          </a:prstGeom>
          <a:noFill/>
        </p:spPr>
        <p:txBody>
          <a:bodyPr wrap="none" rtlCol="0">
            <a:spAutoFit/>
          </a:bodyPr>
          <a:lstStyle/>
          <a:p>
            <a:r>
              <a:rPr lang="en-US" dirty="0" err="1"/>
              <a:t>tcp_rcv</a:t>
            </a:r>
            <a:endParaRPr lang="en-US" dirty="0"/>
          </a:p>
        </p:txBody>
      </p:sp>
      <p:cxnSp>
        <p:nvCxnSpPr>
          <p:cNvPr id="22" name="直接箭头连接符 21">
            <a:extLst>
              <a:ext uri="{FF2B5EF4-FFF2-40B4-BE49-F238E27FC236}">
                <a16:creationId xmlns:a16="http://schemas.microsoft.com/office/drawing/2014/main" id="{84A11CC9-F276-41A5-BAFF-9B5CFDA72BB6}"/>
              </a:ext>
            </a:extLst>
          </p:cNvPr>
          <p:cNvCxnSpPr/>
          <p:nvPr/>
        </p:nvCxnSpPr>
        <p:spPr>
          <a:xfrm flipV="1">
            <a:off x="10779915"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32CF48-B90B-4832-82BB-556511FDE18B}"/>
              </a:ext>
            </a:extLst>
          </p:cNvPr>
          <p:cNvSpPr txBox="1"/>
          <p:nvPr/>
        </p:nvSpPr>
        <p:spPr>
          <a:xfrm>
            <a:off x="8852352" y="5530467"/>
            <a:ext cx="1923925" cy="369332"/>
          </a:xfrm>
          <a:prstGeom prst="rect">
            <a:avLst/>
          </a:prstGeom>
          <a:noFill/>
        </p:spPr>
        <p:txBody>
          <a:bodyPr wrap="none" rtlCol="0">
            <a:spAutoFit/>
          </a:bodyPr>
          <a:lstStyle/>
          <a:p>
            <a:r>
              <a:rPr lang="en-US" dirty="0"/>
              <a:t>VSS of Keyboard</a:t>
            </a:r>
          </a:p>
        </p:txBody>
      </p:sp>
      <p:sp>
        <p:nvSpPr>
          <p:cNvPr id="24" name="文本框 23">
            <a:extLst>
              <a:ext uri="{FF2B5EF4-FFF2-40B4-BE49-F238E27FC236}">
                <a16:creationId xmlns:a16="http://schemas.microsoft.com/office/drawing/2014/main" id="{24F7115E-A9E9-4272-8F87-88A987E2D52C}"/>
              </a:ext>
            </a:extLst>
          </p:cNvPr>
          <p:cNvSpPr txBox="1"/>
          <p:nvPr/>
        </p:nvSpPr>
        <p:spPr>
          <a:xfrm>
            <a:off x="1470436" y="6149007"/>
            <a:ext cx="8690760" cy="369332"/>
          </a:xfrm>
          <a:prstGeom prst="rect">
            <a:avLst/>
          </a:prstGeom>
          <a:noFill/>
        </p:spPr>
        <p:txBody>
          <a:bodyPr wrap="square" rtlCol="0">
            <a:spAutoFit/>
          </a:bodyPr>
          <a:lstStyle/>
          <a:p>
            <a:r>
              <a:rPr lang="en-US" dirty="0"/>
              <a:t>(</a:t>
            </a:r>
            <a:r>
              <a:rPr lang="en-US" dirty="0" err="1"/>
              <a:t>utime</a:t>
            </a:r>
            <a:r>
              <a:rPr lang="en-US" dirty="0"/>
              <a:t> of keyboard + </a:t>
            </a:r>
            <a:r>
              <a:rPr lang="en-US" dirty="0" err="1"/>
              <a:t>stime</a:t>
            </a:r>
            <a:r>
              <a:rPr lang="en-US" dirty="0"/>
              <a:t> of keyboard)/2              number of characters typed</a:t>
            </a:r>
          </a:p>
        </p:txBody>
      </p:sp>
      <p:pic>
        <p:nvPicPr>
          <p:cNvPr id="3074" name="Picture 2" descr="Image result for approx equal">
            <a:extLst>
              <a:ext uri="{FF2B5EF4-FFF2-40B4-BE49-F238E27FC236}">
                <a16:creationId xmlns:a16="http://schemas.microsoft.com/office/drawing/2014/main" id="{3860DAF0-6E2A-425E-AAC6-B60EBD17E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127" y="5941987"/>
            <a:ext cx="604665" cy="78337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4195FB1-0965-4D13-9380-DD3E131C97E2}"/>
              </a:ext>
            </a:extLst>
          </p:cNvPr>
          <p:cNvPicPr>
            <a:picLocks noChangeAspect="1"/>
          </p:cNvPicPr>
          <p:nvPr/>
        </p:nvPicPr>
        <p:blipFill>
          <a:blip r:embed="rId6"/>
          <a:stretch>
            <a:fillRect/>
          </a:stretch>
        </p:blipFill>
        <p:spPr>
          <a:xfrm>
            <a:off x="1238256" y="2322841"/>
            <a:ext cx="1187280" cy="1138696"/>
          </a:xfrm>
          <a:prstGeom prst="rect">
            <a:avLst/>
          </a:prstGeom>
        </p:spPr>
      </p:pic>
    </p:spTree>
    <p:extLst>
      <p:ext uri="{BB962C8B-B14F-4D97-AF65-F5344CB8AC3E}">
        <p14:creationId xmlns:p14="http://schemas.microsoft.com/office/powerpoint/2010/main" val="13337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fade">
                                      <p:cBhvr>
                                        <p:cTn id="5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7" grpId="0"/>
      <p:bldP spid="19" grpId="0"/>
      <p:bldP spid="21"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26870-3218-4642-96EE-AF1E8F1F15C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4CEE6BD-AC41-4422-8D92-99032946B5D5}"/>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sp>
        <p:nvSpPr>
          <p:cNvPr id="4" name="标题 3">
            <a:extLst>
              <a:ext uri="{FF2B5EF4-FFF2-40B4-BE49-F238E27FC236}">
                <a16:creationId xmlns:a16="http://schemas.microsoft.com/office/drawing/2014/main" id="{34E30230-3341-4779-84F8-AEAB76EE9AC7}"/>
              </a:ext>
            </a:extLst>
          </p:cNvPr>
          <p:cNvSpPr>
            <a:spLocks noGrp="1"/>
          </p:cNvSpPr>
          <p:nvPr>
            <p:ph type="title"/>
          </p:nvPr>
        </p:nvSpPr>
        <p:spPr>
          <a:xfrm>
            <a:off x="196770" y="-1"/>
            <a:ext cx="11260772" cy="746955"/>
          </a:xfrm>
        </p:spPr>
        <p:txBody>
          <a:bodyPr>
            <a:normAutofit fontScale="90000"/>
          </a:bodyPr>
          <a:lstStyle/>
          <a:p>
            <a:r>
              <a:rPr lang="en-US" dirty="0"/>
              <a:t>DS-SN Correlation: Inference of Social Network Events</a:t>
            </a:r>
          </a:p>
        </p:txBody>
      </p:sp>
      <p:pic>
        <p:nvPicPr>
          <p:cNvPr id="7" name="内容占位符 6">
            <a:extLst>
              <a:ext uri="{FF2B5EF4-FFF2-40B4-BE49-F238E27FC236}">
                <a16:creationId xmlns:a16="http://schemas.microsoft.com/office/drawing/2014/main" id="{5059F8B0-9D05-4BFD-880E-1C6877FF0EE6}"/>
              </a:ext>
            </a:extLst>
          </p:cNvPr>
          <p:cNvPicPr>
            <a:picLocks noGrp="1" noChangeAspect="1"/>
          </p:cNvPicPr>
          <p:nvPr>
            <p:ph sz="quarter" idx="13"/>
          </p:nvPr>
        </p:nvPicPr>
        <p:blipFill>
          <a:blip r:embed="rId2"/>
          <a:stretch>
            <a:fillRect/>
          </a:stretch>
        </p:blipFill>
        <p:spPr>
          <a:xfrm>
            <a:off x="3758522" y="944563"/>
            <a:ext cx="2225215" cy="3955938"/>
          </a:xfrm>
        </p:spPr>
      </p:pic>
      <p:pic>
        <p:nvPicPr>
          <p:cNvPr id="9" name="图片 8">
            <a:extLst>
              <a:ext uri="{FF2B5EF4-FFF2-40B4-BE49-F238E27FC236}">
                <a16:creationId xmlns:a16="http://schemas.microsoft.com/office/drawing/2014/main" id="{34619A0D-DF18-441A-AE84-A0F04CC888D3}"/>
              </a:ext>
            </a:extLst>
          </p:cNvPr>
          <p:cNvPicPr>
            <a:picLocks noChangeAspect="1"/>
          </p:cNvPicPr>
          <p:nvPr/>
        </p:nvPicPr>
        <p:blipFill>
          <a:blip r:embed="rId3"/>
          <a:stretch>
            <a:fillRect/>
          </a:stretch>
        </p:blipFill>
        <p:spPr>
          <a:xfrm>
            <a:off x="7970636" y="933610"/>
            <a:ext cx="2225215" cy="3955937"/>
          </a:xfrm>
          <a:prstGeom prst="rect">
            <a:avLst/>
          </a:prstGeom>
        </p:spPr>
      </p:pic>
      <p:sp>
        <p:nvSpPr>
          <p:cNvPr id="10" name="箭头: 右 9">
            <a:extLst>
              <a:ext uri="{FF2B5EF4-FFF2-40B4-BE49-F238E27FC236}">
                <a16:creationId xmlns:a16="http://schemas.microsoft.com/office/drawing/2014/main" id="{533FF12F-D1FE-463D-AD2F-06E3FED9FB97}"/>
              </a:ext>
            </a:extLst>
          </p:cNvPr>
          <p:cNvSpPr/>
          <p:nvPr/>
        </p:nvSpPr>
        <p:spPr>
          <a:xfrm>
            <a:off x="6630156" y="301989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91C773A9-9604-4736-BADC-B4A64388B280}"/>
              </a:ext>
            </a:extLst>
          </p:cNvPr>
          <p:cNvSpPr txBox="1"/>
          <p:nvPr/>
        </p:nvSpPr>
        <p:spPr>
          <a:xfrm>
            <a:off x="3639809" y="5067264"/>
            <a:ext cx="2634054" cy="369332"/>
          </a:xfrm>
          <a:prstGeom prst="rect">
            <a:avLst/>
          </a:prstGeom>
          <a:noFill/>
        </p:spPr>
        <p:txBody>
          <a:bodyPr wrap="none" rtlCol="0">
            <a:spAutoFit/>
          </a:bodyPr>
          <a:lstStyle/>
          <a:p>
            <a:r>
              <a:rPr lang="en-US" dirty="0" err="1"/>
              <a:t>MediaCaptureActivity</a:t>
            </a:r>
            <a:r>
              <a:rPr lang="en-US" dirty="0"/>
              <a:t> I</a:t>
            </a:r>
          </a:p>
        </p:txBody>
      </p:sp>
      <p:sp>
        <p:nvSpPr>
          <p:cNvPr id="13" name="文本框 12">
            <a:extLst>
              <a:ext uri="{FF2B5EF4-FFF2-40B4-BE49-F238E27FC236}">
                <a16:creationId xmlns:a16="http://schemas.microsoft.com/office/drawing/2014/main" id="{6BA9DE78-0FFF-4B79-853A-46BDD0610B35}"/>
              </a:ext>
            </a:extLst>
          </p:cNvPr>
          <p:cNvSpPr txBox="1"/>
          <p:nvPr/>
        </p:nvSpPr>
        <p:spPr>
          <a:xfrm>
            <a:off x="7726942" y="5064933"/>
            <a:ext cx="2712602" cy="369332"/>
          </a:xfrm>
          <a:prstGeom prst="rect">
            <a:avLst/>
          </a:prstGeom>
          <a:noFill/>
        </p:spPr>
        <p:txBody>
          <a:bodyPr wrap="none" rtlCol="0">
            <a:spAutoFit/>
          </a:bodyPr>
          <a:lstStyle/>
          <a:p>
            <a:r>
              <a:rPr lang="en-US" dirty="0" err="1"/>
              <a:t>MediaCaptureActivity</a:t>
            </a:r>
            <a:r>
              <a:rPr lang="en-US" dirty="0"/>
              <a:t> II</a:t>
            </a:r>
          </a:p>
        </p:txBody>
      </p:sp>
      <p:sp>
        <p:nvSpPr>
          <p:cNvPr id="14" name="文本框 13">
            <a:extLst>
              <a:ext uri="{FF2B5EF4-FFF2-40B4-BE49-F238E27FC236}">
                <a16:creationId xmlns:a16="http://schemas.microsoft.com/office/drawing/2014/main" id="{A632AB3F-07B6-4930-99F5-FC4A5194381C}"/>
              </a:ext>
            </a:extLst>
          </p:cNvPr>
          <p:cNvSpPr txBox="1"/>
          <p:nvPr/>
        </p:nvSpPr>
        <p:spPr>
          <a:xfrm>
            <a:off x="1340399" y="5636986"/>
            <a:ext cx="4179349" cy="369332"/>
          </a:xfrm>
          <a:prstGeom prst="rect">
            <a:avLst/>
          </a:prstGeom>
          <a:noFill/>
        </p:spPr>
        <p:txBody>
          <a:bodyPr wrap="none" rtlCol="0">
            <a:spAutoFit/>
          </a:bodyPr>
          <a:lstStyle/>
          <a:p>
            <a:r>
              <a:rPr lang="en-US" dirty="0"/>
              <a:t>VSS of Instagram m</a:t>
            </a:r>
            <a:r>
              <a:rPr lang="en-US" altLang="zh-CN" dirty="0"/>
              <a:t>atches with pattern</a:t>
            </a:r>
            <a:endParaRPr lang="en-US" dirty="0"/>
          </a:p>
        </p:txBody>
      </p:sp>
      <p:cxnSp>
        <p:nvCxnSpPr>
          <p:cNvPr id="15" name="直接箭头连接符 14">
            <a:extLst>
              <a:ext uri="{FF2B5EF4-FFF2-40B4-BE49-F238E27FC236}">
                <a16:creationId xmlns:a16="http://schemas.microsoft.com/office/drawing/2014/main" id="{93361178-7374-4DDB-A46F-462444FB4B9D}"/>
              </a:ext>
            </a:extLst>
          </p:cNvPr>
          <p:cNvCxnSpPr/>
          <p:nvPr/>
        </p:nvCxnSpPr>
        <p:spPr>
          <a:xfrm flipV="1">
            <a:off x="6761300"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E61E614-6074-46D7-9554-BB255999DA92}"/>
              </a:ext>
            </a:extLst>
          </p:cNvPr>
          <p:cNvSpPr txBox="1"/>
          <p:nvPr/>
        </p:nvSpPr>
        <p:spPr>
          <a:xfrm>
            <a:off x="5711339" y="5636986"/>
            <a:ext cx="990977" cy="369332"/>
          </a:xfrm>
          <a:prstGeom prst="rect">
            <a:avLst/>
          </a:prstGeom>
          <a:noFill/>
        </p:spPr>
        <p:txBody>
          <a:bodyPr wrap="none" rtlCol="0">
            <a:spAutoFit/>
          </a:bodyPr>
          <a:lstStyle/>
          <a:p>
            <a:r>
              <a:rPr lang="en-US" dirty="0" err="1"/>
              <a:t>tcp_snd</a:t>
            </a:r>
            <a:endParaRPr lang="en-US" dirty="0"/>
          </a:p>
        </p:txBody>
      </p:sp>
      <p:cxnSp>
        <p:nvCxnSpPr>
          <p:cNvPr id="17" name="直接箭头连接符 16">
            <a:extLst>
              <a:ext uri="{FF2B5EF4-FFF2-40B4-BE49-F238E27FC236}">
                <a16:creationId xmlns:a16="http://schemas.microsoft.com/office/drawing/2014/main" id="{BC6D4BC3-4F70-478D-AED0-497F46B0CDDF}"/>
              </a:ext>
            </a:extLst>
          </p:cNvPr>
          <p:cNvCxnSpPr/>
          <p:nvPr/>
        </p:nvCxnSpPr>
        <p:spPr>
          <a:xfrm flipV="1">
            <a:off x="8339611"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22E8D58-A362-460F-BD66-7972FD4C899B}"/>
              </a:ext>
            </a:extLst>
          </p:cNvPr>
          <p:cNvSpPr txBox="1"/>
          <p:nvPr/>
        </p:nvSpPr>
        <p:spPr>
          <a:xfrm>
            <a:off x="7289650" y="5636986"/>
            <a:ext cx="941283" cy="369332"/>
          </a:xfrm>
          <a:prstGeom prst="rect">
            <a:avLst/>
          </a:prstGeom>
          <a:noFill/>
        </p:spPr>
        <p:txBody>
          <a:bodyPr wrap="none" rtlCol="0">
            <a:spAutoFit/>
          </a:bodyPr>
          <a:lstStyle/>
          <a:p>
            <a:r>
              <a:rPr lang="en-US" dirty="0" err="1"/>
              <a:t>tcp_rcv</a:t>
            </a:r>
            <a:endParaRPr lang="en-US" dirty="0"/>
          </a:p>
        </p:txBody>
      </p:sp>
      <p:cxnSp>
        <p:nvCxnSpPr>
          <p:cNvPr id="19" name="直接箭头连接符 18">
            <a:extLst>
              <a:ext uri="{FF2B5EF4-FFF2-40B4-BE49-F238E27FC236}">
                <a16:creationId xmlns:a16="http://schemas.microsoft.com/office/drawing/2014/main" id="{131F2FD6-E20E-4891-A3B8-DCF2D28B4C5C}"/>
              </a:ext>
            </a:extLst>
          </p:cNvPr>
          <p:cNvCxnSpPr/>
          <p:nvPr/>
        </p:nvCxnSpPr>
        <p:spPr>
          <a:xfrm flipV="1">
            <a:off x="10741216"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008FD4A-7E27-420D-B706-935AE096F441}"/>
              </a:ext>
            </a:extLst>
          </p:cNvPr>
          <p:cNvSpPr txBox="1"/>
          <p:nvPr/>
        </p:nvSpPr>
        <p:spPr>
          <a:xfrm>
            <a:off x="8813653" y="5636986"/>
            <a:ext cx="1923925" cy="369332"/>
          </a:xfrm>
          <a:prstGeom prst="rect">
            <a:avLst/>
          </a:prstGeom>
          <a:noFill/>
        </p:spPr>
        <p:txBody>
          <a:bodyPr wrap="none" rtlCol="0">
            <a:spAutoFit/>
          </a:bodyPr>
          <a:lstStyle/>
          <a:p>
            <a:r>
              <a:rPr lang="en-US" dirty="0"/>
              <a:t>VSS of Keyboard</a:t>
            </a:r>
          </a:p>
        </p:txBody>
      </p:sp>
      <p:sp>
        <p:nvSpPr>
          <p:cNvPr id="21" name="文本框 20">
            <a:extLst>
              <a:ext uri="{FF2B5EF4-FFF2-40B4-BE49-F238E27FC236}">
                <a16:creationId xmlns:a16="http://schemas.microsoft.com/office/drawing/2014/main" id="{68DDD540-6617-473C-96EC-F17B8462B076}"/>
              </a:ext>
            </a:extLst>
          </p:cNvPr>
          <p:cNvSpPr txBox="1"/>
          <p:nvPr/>
        </p:nvSpPr>
        <p:spPr>
          <a:xfrm>
            <a:off x="3639809" y="6164249"/>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2" name="直接箭头连接符 21">
            <a:extLst>
              <a:ext uri="{FF2B5EF4-FFF2-40B4-BE49-F238E27FC236}">
                <a16:creationId xmlns:a16="http://schemas.microsoft.com/office/drawing/2014/main" id="{D9E10EE1-606C-4AFF-BA8D-51DE815242C3}"/>
              </a:ext>
            </a:extLst>
          </p:cNvPr>
          <p:cNvCxnSpPr/>
          <p:nvPr/>
        </p:nvCxnSpPr>
        <p:spPr>
          <a:xfrm flipV="1">
            <a:off x="6878196" y="6184021"/>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instagram logo">
            <a:extLst>
              <a:ext uri="{FF2B5EF4-FFF2-40B4-BE49-F238E27FC236}">
                <a16:creationId xmlns:a16="http://schemas.microsoft.com/office/drawing/2014/main" id="{E13145C1-64B9-407B-9167-3036BA549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399" y="2328892"/>
            <a:ext cx="1187280" cy="118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p:bldP spid="16" grpId="0"/>
      <p:bldP spid="18"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0382AF-2428-4FB4-A4D9-BD1E1A00FD76}"/>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4E49D4B7-2E2A-4B8B-8F7A-9A4D33A02E3A}"/>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16105DAA-9CA8-40FF-BF75-B832EEBD8B4B}"/>
              </a:ext>
            </a:extLst>
          </p:cNvPr>
          <p:cNvSpPr>
            <a:spLocks noGrp="1"/>
          </p:cNvSpPr>
          <p:nvPr>
            <p:ph type="title"/>
          </p:nvPr>
        </p:nvSpPr>
        <p:spPr>
          <a:xfrm>
            <a:off x="196769" y="-1"/>
            <a:ext cx="11172637" cy="746955"/>
          </a:xfrm>
        </p:spPr>
        <p:txBody>
          <a:bodyPr>
            <a:normAutofit fontScale="90000"/>
          </a:bodyPr>
          <a:lstStyle/>
          <a:p>
            <a:r>
              <a:rPr lang="en-US" dirty="0"/>
              <a:t>DS-SN Correlation: Inference of Social Network Events</a:t>
            </a:r>
          </a:p>
        </p:txBody>
      </p:sp>
      <p:pic>
        <p:nvPicPr>
          <p:cNvPr id="6" name="Picture 12" descr="Image result for flickr app">
            <a:extLst>
              <a:ext uri="{FF2B5EF4-FFF2-40B4-BE49-F238E27FC236}">
                <a16:creationId xmlns:a16="http://schemas.microsoft.com/office/drawing/2014/main" id="{62DCF489-05F6-4A35-A828-CE3657939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33" y="210625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B68F0-CBB9-4D96-B5AC-D59C87A4FBBC}"/>
              </a:ext>
            </a:extLst>
          </p:cNvPr>
          <p:cNvPicPr>
            <a:picLocks noChangeAspect="1"/>
          </p:cNvPicPr>
          <p:nvPr/>
        </p:nvPicPr>
        <p:blipFill>
          <a:blip r:embed="rId3"/>
          <a:stretch>
            <a:fillRect/>
          </a:stretch>
        </p:blipFill>
        <p:spPr>
          <a:xfrm>
            <a:off x="3139808" y="860437"/>
            <a:ext cx="2437470" cy="4333280"/>
          </a:xfrm>
          <a:prstGeom prst="rect">
            <a:avLst/>
          </a:prstGeom>
        </p:spPr>
      </p:pic>
      <p:pic>
        <p:nvPicPr>
          <p:cNvPr id="10" name="图片 9">
            <a:extLst>
              <a:ext uri="{FF2B5EF4-FFF2-40B4-BE49-F238E27FC236}">
                <a16:creationId xmlns:a16="http://schemas.microsoft.com/office/drawing/2014/main" id="{4FDE615D-6506-4020-A381-31FA36D44D64}"/>
              </a:ext>
            </a:extLst>
          </p:cNvPr>
          <p:cNvPicPr>
            <a:picLocks noChangeAspect="1"/>
          </p:cNvPicPr>
          <p:nvPr/>
        </p:nvPicPr>
        <p:blipFill>
          <a:blip r:embed="rId4"/>
          <a:stretch>
            <a:fillRect/>
          </a:stretch>
        </p:blipFill>
        <p:spPr>
          <a:xfrm>
            <a:off x="7448398" y="860435"/>
            <a:ext cx="2437470" cy="4333279"/>
          </a:xfrm>
          <a:prstGeom prst="rect">
            <a:avLst/>
          </a:prstGeom>
        </p:spPr>
      </p:pic>
      <p:sp>
        <p:nvSpPr>
          <p:cNvPr id="11" name="箭头: 右 10">
            <a:extLst>
              <a:ext uri="{FF2B5EF4-FFF2-40B4-BE49-F238E27FC236}">
                <a16:creationId xmlns:a16="http://schemas.microsoft.com/office/drawing/2014/main" id="{3BC01119-6A8B-468F-AABB-5024392614DE}"/>
              </a:ext>
            </a:extLst>
          </p:cNvPr>
          <p:cNvSpPr/>
          <p:nvPr/>
        </p:nvSpPr>
        <p:spPr>
          <a:xfrm>
            <a:off x="6074596" y="269771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68F54336-7FF7-4AB0-A5F0-796D05B47897}"/>
              </a:ext>
            </a:extLst>
          </p:cNvPr>
          <p:cNvSpPr txBox="1"/>
          <p:nvPr/>
        </p:nvSpPr>
        <p:spPr>
          <a:xfrm>
            <a:off x="2390244" y="5706047"/>
            <a:ext cx="1499128" cy="369332"/>
          </a:xfrm>
          <a:prstGeom prst="rect">
            <a:avLst/>
          </a:prstGeom>
          <a:noFill/>
        </p:spPr>
        <p:txBody>
          <a:bodyPr wrap="none" rtlCol="0">
            <a:spAutoFit/>
          </a:bodyPr>
          <a:lstStyle/>
          <a:p>
            <a:r>
              <a:rPr lang="en-US" dirty="0"/>
              <a:t>VSS of Flickr</a:t>
            </a:r>
          </a:p>
        </p:txBody>
      </p:sp>
      <p:cxnSp>
        <p:nvCxnSpPr>
          <p:cNvPr id="13" name="直接箭头连接符 12">
            <a:extLst>
              <a:ext uri="{FF2B5EF4-FFF2-40B4-BE49-F238E27FC236}">
                <a16:creationId xmlns:a16="http://schemas.microsoft.com/office/drawing/2014/main" id="{BAEEB9B3-F96F-4C4A-826E-CFA3E5B98C59}"/>
              </a:ext>
            </a:extLst>
          </p:cNvPr>
          <p:cNvCxnSpPr/>
          <p:nvPr/>
        </p:nvCxnSpPr>
        <p:spPr>
          <a:xfrm flipV="1">
            <a:off x="5739972"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ED35B43-911B-4B82-BF7B-F230F20DC5E1}"/>
              </a:ext>
            </a:extLst>
          </p:cNvPr>
          <p:cNvSpPr txBox="1"/>
          <p:nvPr/>
        </p:nvSpPr>
        <p:spPr>
          <a:xfrm>
            <a:off x="4690011" y="5706047"/>
            <a:ext cx="990977" cy="369332"/>
          </a:xfrm>
          <a:prstGeom prst="rect">
            <a:avLst/>
          </a:prstGeom>
          <a:noFill/>
        </p:spPr>
        <p:txBody>
          <a:bodyPr wrap="none" rtlCol="0">
            <a:spAutoFit/>
          </a:bodyPr>
          <a:lstStyle/>
          <a:p>
            <a:r>
              <a:rPr lang="en-US" dirty="0" err="1"/>
              <a:t>tcp_snd</a:t>
            </a:r>
            <a:endParaRPr lang="en-US" dirty="0"/>
          </a:p>
        </p:txBody>
      </p:sp>
      <p:cxnSp>
        <p:nvCxnSpPr>
          <p:cNvPr id="15" name="直接箭头连接符 14">
            <a:extLst>
              <a:ext uri="{FF2B5EF4-FFF2-40B4-BE49-F238E27FC236}">
                <a16:creationId xmlns:a16="http://schemas.microsoft.com/office/drawing/2014/main" id="{4869453D-7370-43F7-BAEB-DF962289EE64}"/>
              </a:ext>
            </a:extLst>
          </p:cNvPr>
          <p:cNvCxnSpPr/>
          <p:nvPr/>
        </p:nvCxnSpPr>
        <p:spPr>
          <a:xfrm flipV="1">
            <a:off x="7318283"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64BFD4B-1B25-4643-95E7-07639E5D744D}"/>
              </a:ext>
            </a:extLst>
          </p:cNvPr>
          <p:cNvSpPr txBox="1"/>
          <p:nvPr/>
        </p:nvSpPr>
        <p:spPr>
          <a:xfrm>
            <a:off x="6268322" y="5706047"/>
            <a:ext cx="941283" cy="369332"/>
          </a:xfrm>
          <a:prstGeom prst="rect">
            <a:avLst/>
          </a:prstGeom>
          <a:noFill/>
        </p:spPr>
        <p:txBody>
          <a:bodyPr wrap="none" rtlCol="0">
            <a:spAutoFit/>
          </a:bodyPr>
          <a:lstStyle/>
          <a:p>
            <a:r>
              <a:rPr lang="en-US" dirty="0" err="1"/>
              <a:t>tcp_rcv</a:t>
            </a:r>
            <a:endParaRPr lang="en-US" dirty="0"/>
          </a:p>
        </p:txBody>
      </p:sp>
      <p:cxnSp>
        <p:nvCxnSpPr>
          <p:cNvPr id="17" name="直接箭头连接符 16">
            <a:extLst>
              <a:ext uri="{FF2B5EF4-FFF2-40B4-BE49-F238E27FC236}">
                <a16:creationId xmlns:a16="http://schemas.microsoft.com/office/drawing/2014/main" id="{A24AF636-0867-4D19-B4A4-3C56834972F4}"/>
              </a:ext>
            </a:extLst>
          </p:cNvPr>
          <p:cNvCxnSpPr/>
          <p:nvPr/>
        </p:nvCxnSpPr>
        <p:spPr>
          <a:xfrm flipV="1">
            <a:off x="9719888"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E52490-A453-4EFB-8221-83BC740C47AD}"/>
              </a:ext>
            </a:extLst>
          </p:cNvPr>
          <p:cNvSpPr txBox="1"/>
          <p:nvPr/>
        </p:nvSpPr>
        <p:spPr>
          <a:xfrm>
            <a:off x="7792325" y="5706047"/>
            <a:ext cx="1923925" cy="369332"/>
          </a:xfrm>
          <a:prstGeom prst="rect">
            <a:avLst/>
          </a:prstGeom>
          <a:noFill/>
        </p:spPr>
        <p:txBody>
          <a:bodyPr wrap="none" rtlCol="0">
            <a:spAutoFit/>
          </a:bodyPr>
          <a:lstStyle/>
          <a:p>
            <a:r>
              <a:rPr lang="en-US" dirty="0"/>
              <a:t>VSS of Keyboard</a:t>
            </a:r>
          </a:p>
        </p:txBody>
      </p:sp>
      <p:sp>
        <p:nvSpPr>
          <p:cNvPr id="19" name="文本框 18">
            <a:extLst>
              <a:ext uri="{FF2B5EF4-FFF2-40B4-BE49-F238E27FC236}">
                <a16:creationId xmlns:a16="http://schemas.microsoft.com/office/drawing/2014/main" id="{A1E7955F-02E9-412A-8D8D-0D56FAC169BE}"/>
              </a:ext>
            </a:extLst>
          </p:cNvPr>
          <p:cNvSpPr txBox="1"/>
          <p:nvPr/>
        </p:nvSpPr>
        <p:spPr>
          <a:xfrm>
            <a:off x="4455403" y="6234901"/>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0" name="直接箭头连接符 19">
            <a:extLst>
              <a:ext uri="{FF2B5EF4-FFF2-40B4-BE49-F238E27FC236}">
                <a16:creationId xmlns:a16="http://schemas.microsoft.com/office/drawing/2014/main" id="{FBA5BF98-C4F3-490F-91CC-3E822278BA21}"/>
              </a:ext>
            </a:extLst>
          </p:cNvPr>
          <p:cNvCxnSpPr/>
          <p:nvPr/>
        </p:nvCxnSpPr>
        <p:spPr>
          <a:xfrm flipV="1">
            <a:off x="7693790" y="6254673"/>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701B05F-B341-4F72-9F3A-0D0BA380EF6B}"/>
              </a:ext>
            </a:extLst>
          </p:cNvPr>
          <p:cNvCxnSpPr/>
          <p:nvPr/>
        </p:nvCxnSpPr>
        <p:spPr>
          <a:xfrm flipV="1">
            <a:off x="3889878" y="573450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0A7DFB-181B-4E66-8F45-BF7A4CD452E2}"/>
              </a:ext>
            </a:extLst>
          </p:cNvPr>
          <p:cNvSpPr txBox="1"/>
          <p:nvPr/>
        </p:nvSpPr>
        <p:spPr>
          <a:xfrm>
            <a:off x="3585735" y="5243723"/>
            <a:ext cx="1545616" cy="369332"/>
          </a:xfrm>
          <a:prstGeom prst="rect">
            <a:avLst/>
          </a:prstGeom>
          <a:noFill/>
        </p:spPr>
        <p:txBody>
          <a:bodyPr wrap="square" rtlCol="0">
            <a:spAutoFit/>
          </a:bodyPr>
          <a:lstStyle/>
          <a:p>
            <a:r>
              <a:rPr lang="en-US" dirty="0" err="1"/>
              <a:t>MainActivity</a:t>
            </a:r>
            <a:endParaRPr lang="en-US" dirty="0"/>
          </a:p>
        </p:txBody>
      </p:sp>
      <p:sp>
        <p:nvSpPr>
          <p:cNvPr id="23" name="文本框 22">
            <a:extLst>
              <a:ext uri="{FF2B5EF4-FFF2-40B4-BE49-F238E27FC236}">
                <a16:creationId xmlns:a16="http://schemas.microsoft.com/office/drawing/2014/main" id="{BAFDA0BD-1D1F-45D4-B061-E57F7915F037}"/>
              </a:ext>
            </a:extLst>
          </p:cNvPr>
          <p:cNvSpPr txBox="1"/>
          <p:nvPr/>
        </p:nvSpPr>
        <p:spPr>
          <a:xfrm>
            <a:off x="7507200" y="5265214"/>
            <a:ext cx="2319866" cy="369332"/>
          </a:xfrm>
          <a:prstGeom prst="rect">
            <a:avLst/>
          </a:prstGeom>
          <a:noFill/>
        </p:spPr>
        <p:txBody>
          <a:bodyPr wrap="none" rtlCol="0">
            <a:spAutoFit/>
          </a:bodyPr>
          <a:lstStyle/>
          <a:p>
            <a:r>
              <a:rPr lang="en-US" dirty="0" err="1"/>
              <a:t>FilterUploadActivity</a:t>
            </a:r>
            <a:endParaRPr lang="en-US" dirty="0"/>
          </a:p>
        </p:txBody>
      </p:sp>
    </p:spTree>
    <p:extLst>
      <p:ext uri="{BB962C8B-B14F-4D97-AF65-F5344CB8AC3E}">
        <p14:creationId xmlns:p14="http://schemas.microsoft.com/office/powerpoint/2010/main" val="34538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6" grpId="0"/>
      <p:bldP spid="18" grpId="0"/>
      <p:bldP spid="19"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0A1127-D33B-48F1-BAC9-F96B6444C3CA}"/>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39F3F51-8BD7-4C09-9B1C-A2A64FEF1E5D}"/>
              </a:ext>
            </a:extLst>
          </p:cNvPr>
          <p:cNvSpPr>
            <a:spLocks noGrp="1"/>
          </p:cNvSpPr>
          <p:nvPr>
            <p:ph type="sldNum" sz="quarter" idx="12"/>
          </p:nvPr>
        </p:nvSpPr>
        <p:spPr/>
        <p:txBody>
          <a:bodyPr/>
          <a:lstStyle/>
          <a:p>
            <a:fld id="{12633BAD-9368-460B-83A5-8FA1CBAFC089}" type="slidenum">
              <a:rPr lang="zh-CN" altLang="en-US" smtClean="0"/>
              <a:t>41</a:t>
            </a:fld>
            <a:endParaRPr lang="zh-CN" altLang="en-US"/>
          </a:p>
        </p:txBody>
      </p:sp>
      <p:sp>
        <p:nvSpPr>
          <p:cNvPr id="4" name="标题 3">
            <a:extLst>
              <a:ext uri="{FF2B5EF4-FFF2-40B4-BE49-F238E27FC236}">
                <a16:creationId xmlns:a16="http://schemas.microsoft.com/office/drawing/2014/main" id="{0FBE2529-22C0-4436-BAC9-EB93AC75FB51}"/>
              </a:ext>
            </a:extLst>
          </p:cNvPr>
          <p:cNvSpPr>
            <a:spLocks noGrp="1"/>
          </p:cNvSpPr>
          <p:nvPr>
            <p:ph type="title"/>
          </p:nvPr>
        </p:nvSpPr>
        <p:spPr/>
        <p:txBody>
          <a:bodyPr/>
          <a:lstStyle/>
          <a:p>
            <a:r>
              <a:rPr lang="en-US" dirty="0"/>
              <a:t>Observation</a:t>
            </a:r>
          </a:p>
        </p:txBody>
      </p:sp>
      <p:pic>
        <p:nvPicPr>
          <p:cNvPr id="7" name="内容占位符 6">
            <a:extLst>
              <a:ext uri="{FF2B5EF4-FFF2-40B4-BE49-F238E27FC236}">
                <a16:creationId xmlns:a16="http://schemas.microsoft.com/office/drawing/2014/main" id="{9C3888E8-4BA3-4854-9234-B7BD094DBAB3}"/>
              </a:ext>
            </a:extLst>
          </p:cNvPr>
          <p:cNvPicPr>
            <a:picLocks noGrp="1" noChangeAspect="1"/>
          </p:cNvPicPr>
          <p:nvPr>
            <p:ph sz="quarter" idx="13"/>
          </p:nvPr>
        </p:nvPicPr>
        <p:blipFill>
          <a:blip r:embed="rId2"/>
          <a:stretch>
            <a:fillRect/>
          </a:stretch>
        </p:blipFill>
        <p:spPr>
          <a:xfrm>
            <a:off x="1268337" y="1173224"/>
            <a:ext cx="8372465" cy="4957690"/>
          </a:xfrm>
          <a:prstGeom prst="rect">
            <a:avLst/>
          </a:prstGeom>
        </p:spPr>
      </p:pic>
      <p:sp>
        <p:nvSpPr>
          <p:cNvPr id="8" name="矩形: 圆角 7">
            <a:extLst>
              <a:ext uri="{FF2B5EF4-FFF2-40B4-BE49-F238E27FC236}">
                <a16:creationId xmlns:a16="http://schemas.microsoft.com/office/drawing/2014/main" id="{444041AF-B483-42D3-9F68-D9B521B639DD}"/>
              </a:ext>
            </a:extLst>
          </p:cNvPr>
          <p:cNvSpPr/>
          <p:nvPr/>
        </p:nvSpPr>
        <p:spPr>
          <a:xfrm>
            <a:off x="3173460" y="80063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Many users tweet more than 20 days after the last tweet</a:t>
            </a:r>
          </a:p>
        </p:txBody>
      </p:sp>
      <p:sp>
        <p:nvSpPr>
          <p:cNvPr id="9" name="文本框 8">
            <a:extLst>
              <a:ext uri="{FF2B5EF4-FFF2-40B4-BE49-F238E27FC236}">
                <a16:creationId xmlns:a16="http://schemas.microsoft.com/office/drawing/2014/main" id="{50E62E0B-4E38-43AF-8A10-7ED8E207F671}"/>
              </a:ext>
            </a:extLst>
          </p:cNvPr>
          <p:cNvSpPr txBox="1"/>
          <p:nvPr/>
        </p:nvSpPr>
        <p:spPr>
          <a:xfrm>
            <a:off x="2188520" y="6008889"/>
            <a:ext cx="7814960" cy="369332"/>
          </a:xfrm>
          <a:prstGeom prst="rect">
            <a:avLst/>
          </a:prstGeom>
          <a:noFill/>
        </p:spPr>
        <p:txBody>
          <a:bodyPr wrap="none" rtlCol="0">
            <a:spAutoFit/>
          </a:bodyPr>
          <a:lstStyle/>
          <a:p>
            <a:r>
              <a:rPr lang="en-US" dirty="0"/>
              <a:t>The number of users vs. the time difference between two successive tweets</a:t>
            </a:r>
          </a:p>
        </p:txBody>
      </p:sp>
      <p:sp>
        <p:nvSpPr>
          <p:cNvPr id="10" name="矩形: 圆角 9">
            <a:extLst>
              <a:ext uri="{FF2B5EF4-FFF2-40B4-BE49-F238E27FC236}">
                <a16:creationId xmlns:a16="http://schemas.microsoft.com/office/drawing/2014/main" id="{DDF069D0-95BE-41E0-9D6C-DD5EE53DB182}"/>
              </a:ext>
            </a:extLst>
          </p:cNvPr>
          <p:cNvSpPr/>
          <p:nvPr/>
        </p:nvSpPr>
        <p:spPr>
          <a:xfrm>
            <a:off x="3173459" y="214130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Need other schemes to improve the performance: SN-SN Correlation</a:t>
            </a:r>
          </a:p>
        </p:txBody>
      </p:sp>
    </p:spTree>
    <p:extLst>
      <p:ext uri="{BB962C8B-B14F-4D97-AF65-F5344CB8AC3E}">
        <p14:creationId xmlns:p14="http://schemas.microsoft.com/office/powerpoint/2010/main" val="332946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ACB25-B868-4E9F-80DF-32118773759C}"/>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14C4A47-E3DA-4F92-BC03-C20CC0D315DE}"/>
              </a:ext>
            </a:extLst>
          </p:cNvPr>
          <p:cNvSpPr>
            <a:spLocks noGrp="1"/>
          </p:cNvSpPr>
          <p:nvPr>
            <p:ph type="sldNum" sz="quarter" idx="12"/>
          </p:nvPr>
        </p:nvSpPr>
        <p:spPr/>
        <p:txBody>
          <a:bodyPr/>
          <a:lstStyle/>
          <a:p>
            <a:fld id="{12633BAD-9368-460B-83A5-8FA1CBAFC089}" type="slidenum">
              <a:rPr lang="zh-CN" altLang="en-US" smtClean="0"/>
              <a:t>42</a:t>
            </a:fld>
            <a:endParaRPr lang="zh-CN" altLang="en-US"/>
          </a:p>
        </p:txBody>
      </p:sp>
      <p:sp>
        <p:nvSpPr>
          <p:cNvPr id="4" name="标题 3">
            <a:extLst>
              <a:ext uri="{FF2B5EF4-FFF2-40B4-BE49-F238E27FC236}">
                <a16:creationId xmlns:a16="http://schemas.microsoft.com/office/drawing/2014/main" id="{3DA75884-83AF-42A7-822E-DA810D16C8D1}"/>
              </a:ext>
            </a:extLst>
          </p:cNvPr>
          <p:cNvSpPr>
            <a:spLocks noGrp="1"/>
          </p:cNvSpPr>
          <p:nvPr>
            <p:ph type="title"/>
          </p:nvPr>
        </p:nvSpPr>
        <p:spPr/>
        <p:txBody>
          <a:bodyPr/>
          <a:lstStyle/>
          <a:p>
            <a:r>
              <a:rPr lang="en-US" dirty="0"/>
              <a:t>SN-SN Correlation</a:t>
            </a:r>
          </a:p>
        </p:txBody>
      </p:sp>
      <p:sp>
        <p:nvSpPr>
          <p:cNvPr id="5" name="内容占位符 4">
            <a:extLst>
              <a:ext uri="{FF2B5EF4-FFF2-40B4-BE49-F238E27FC236}">
                <a16:creationId xmlns:a16="http://schemas.microsoft.com/office/drawing/2014/main" id="{B04FDD52-5293-432A-B73F-EA21870E25E3}"/>
              </a:ext>
            </a:extLst>
          </p:cNvPr>
          <p:cNvSpPr>
            <a:spLocks noGrp="1"/>
          </p:cNvSpPr>
          <p:nvPr>
            <p:ph sz="quarter" idx="13"/>
          </p:nvPr>
        </p:nvSpPr>
        <p:spPr/>
        <p:txBody>
          <a:bodyPr/>
          <a:lstStyle/>
          <a:p>
            <a:pPr marL="342900" indent="-342900">
              <a:buFont typeface="Arial" panose="020B0604020202020204" pitchFamily="34" charset="0"/>
              <a:buChar char="•"/>
            </a:pPr>
            <a:r>
              <a:rPr lang="en-US" dirty="0"/>
              <a:t>The  average person now has 7.6 active social media accounts, with 98% of people having at least one social network account.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Users tend to have similar attributes across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Define attribute similarities to automatically match users across different MSNs.</a:t>
            </a:r>
          </a:p>
        </p:txBody>
      </p:sp>
      <p:sp>
        <p:nvSpPr>
          <p:cNvPr id="6" name="文本框 5">
            <a:extLst>
              <a:ext uri="{FF2B5EF4-FFF2-40B4-BE49-F238E27FC236}">
                <a16:creationId xmlns:a16="http://schemas.microsoft.com/office/drawing/2014/main" id="{4F166190-60AB-46F4-BDD1-909DA7DC5ED3}"/>
              </a:ext>
            </a:extLst>
          </p:cNvPr>
          <p:cNvSpPr txBox="1"/>
          <p:nvPr/>
        </p:nvSpPr>
        <p:spPr>
          <a:xfrm>
            <a:off x="1645729" y="1701857"/>
            <a:ext cx="8638903" cy="307777"/>
          </a:xfrm>
          <a:prstGeom prst="rect">
            <a:avLst/>
          </a:prstGeom>
          <a:noFill/>
        </p:spPr>
        <p:txBody>
          <a:bodyPr wrap="none" rtlCol="0">
            <a:spAutoFit/>
          </a:bodyPr>
          <a:lstStyle/>
          <a:p>
            <a:r>
              <a:rPr lang="en-US" sz="1400" dirty="0"/>
              <a:t>https://www.marketingtechnews.net/news/2017/nov/17/average-person-has-7-social-media-accounts/</a:t>
            </a:r>
          </a:p>
        </p:txBody>
      </p:sp>
    </p:spTree>
    <p:extLst>
      <p:ext uri="{BB962C8B-B14F-4D97-AF65-F5344CB8AC3E}">
        <p14:creationId xmlns:p14="http://schemas.microsoft.com/office/powerpoint/2010/main" val="215266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FD408A-741B-4846-B90F-3395F03DD88C}"/>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4B3FA8D5-72DB-427D-AB2F-066110EB1E29}"/>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标题 3">
            <a:extLst>
              <a:ext uri="{FF2B5EF4-FFF2-40B4-BE49-F238E27FC236}">
                <a16:creationId xmlns:a16="http://schemas.microsoft.com/office/drawing/2014/main" id="{8D52E8C7-AD62-443B-AD03-BF3CAC38C0CB}"/>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7FC190C7-7945-4B2A-9C10-C8DFDD8C612A}"/>
              </a:ext>
            </a:extLst>
          </p:cNvPr>
          <p:cNvSpPr>
            <a:spLocks noGrp="1"/>
          </p:cNvSpPr>
          <p:nvPr>
            <p:ph sz="quarter" idx="13"/>
          </p:nvPr>
        </p:nvSpPr>
        <p:spPr/>
        <p:txBody>
          <a:bodyPr/>
          <a:lstStyle/>
          <a:p>
            <a:pPr marL="342900" indent="-342900">
              <a:buFont typeface="Arial" panose="020B0604020202020204" pitchFamily="34" charset="0"/>
              <a:buChar char="•"/>
            </a:pPr>
            <a:r>
              <a:rPr lang="en-US" dirty="0"/>
              <a:t>Location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Personal Website Link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Username Similarity:                                                    where                       denotes</a:t>
            </a:r>
          </a:p>
          <a:p>
            <a:endParaRPr lang="en-US" dirty="0"/>
          </a:p>
          <a:p>
            <a:r>
              <a:rPr lang="en-US" dirty="0"/>
              <a:t>    the longest common substring str1 and str2.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图片 5">
            <a:extLst>
              <a:ext uri="{FF2B5EF4-FFF2-40B4-BE49-F238E27FC236}">
                <a16:creationId xmlns:a16="http://schemas.microsoft.com/office/drawing/2014/main" id="{CC267094-4EC4-47BC-B903-07B82D672A9B}"/>
              </a:ext>
            </a:extLst>
          </p:cNvPr>
          <p:cNvPicPr>
            <a:picLocks noChangeAspect="1"/>
          </p:cNvPicPr>
          <p:nvPr/>
        </p:nvPicPr>
        <p:blipFill>
          <a:blip r:embed="rId2"/>
          <a:stretch>
            <a:fillRect/>
          </a:stretch>
        </p:blipFill>
        <p:spPr>
          <a:xfrm>
            <a:off x="3594552" y="792354"/>
            <a:ext cx="5257800" cy="1666875"/>
          </a:xfrm>
          <a:prstGeom prst="rect">
            <a:avLst/>
          </a:prstGeom>
        </p:spPr>
      </p:pic>
      <p:pic>
        <p:nvPicPr>
          <p:cNvPr id="7" name="图片 6">
            <a:extLst>
              <a:ext uri="{FF2B5EF4-FFF2-40B4-BE49-F238E27FC236}">
                <a16:creationId xmlns:a16="http://schemas.microsoft.com/office/drawing/2014/main" id="{AE90025D-EEB5-4049-9864-A9959DC2ADD1}"/>
              </a:ext>
            </a:extLst>
          </p:cNvPr>
          <p:cNvPicPr>
            <a:picLocks noChangeAspect="1"/>
          </p:cNvPicPr>
          <p:nvPr/>
        </p:nvPicPr>
        <p:blipFill>
          <a:blip r:embed="rId3"/>
          <a:stretch>
            <a:fillRect/>
          </a:stretch>
        </p:blipFill>
        <p:spPr>
          <a:xfrm>
            <a:off x="5241835" y="2521292"/>
            <a:ext cx="3971925" cy="1704975"/>
          </a:xfrm>
          <a:prstGeom prst="rect">
            <a:avLst/>
          </a:prstGeom>
        </p:spPr>
      </p:pic>
      <p:pic>
        <p:nvPicPr>
          <p:cNvPr id="8" name="图片 7">
            <a:extLst>
              <a:ext uri="{FF2B5EF4-FFF2-40B4-BE49-F238E27FC236}">
                <a16:creationId xmlns:a16="http://schemas.microsoft.com/office/drawing/2014/main" id="{6D5B5504-A84F-4D00-8C69-17398E2B22BC}"/>
              </a:ext>
            </a:extLst>
          </p:cNvPr>
          <p:cNvPicPr>
            <a:picLocks noChangeAspect="1"/>
          </p:cNvPicPr>
          <p:nvPr/>
        </p:nvPicPr>
        <p:blipFill>
          <a:blip r:embed="rId4"/>
          <a:stretch>
            <a:fillRect/>
          </a:stretch>
        </p:blipFill>
        <p:spPr>
          <a:xfrm>
            <a:off x="4041755" y="4639319"/>
            <a:ext cx="3548867" cy="1079655"/>
          </a:xfrm>
          <a:prstGeom prst="rect">
            <a:avLst/>
          </a:prstGeom>
        </p:spPr>
      </p:pic>
      <p:pic>
        <p:nvPicPr>
          <p:cNvPr id="9" name="图片 8">
            <a:extLst>
              <a:ext uri="{FF2B5EF4-FFF2-40B4-BE49-F238E27FC236}">
                <a16:creationId xmlns:a16="http://schemas.microsoft.com/office/drawing/2014/main" id="{42C56C6B-11E6-4865-AA5B-46418D436A0D}"/>
              </a:ext>
            </a:extLst>
          </p:cNvPr>
          <p:cNvPicPr>
            <a:picLocks noChangeAspect="1"/>
          </p:cNvPicPr>
          <p:nvPr/>
        </p:nvPicPr>
        <p:blipFill>
          <a:blip r:embed="rId5"/>
          <a:stretch>
            <a:fillRect/>
          </a:stretch>
        </p:blipFill>
        <p:spPr>
          <a:xfrm>
            <a:off x="8852352" y="4885265"/>
            <a:ext cx="1600200" cy="438150"/>
          </a:xfrm>
          <a:prstGeom prst="rect">
            <a:avLst/>
          </a:prstGeom>
        </p:spPr>
      </p:pic>
    </p:spTree>
    <p:extLst>
      <p:ext uri="{BB962C8B-B14F-4D97-AF65-F5344CB8AC3E}">
        <p14:creationId xmlns:p14="http://schemas.microsoft.com/office/powerpoint/2010/main" val="76813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DBBE3D-9413-469D-9A77-D92A9A5EFD7A}"/>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FD10E687-0367-4195-86CC-AE20BD482AAE}"/>
              </a:ext>
            </a:extLst>
          </p:cNvPr>
          <p:cNvSpPr>
            <a:spLocks noGrp="1"/>
          </p:cNvSpPr>
          <p:nvPr>
            <p:ph type="sldNum" sz="quarter" idx="12"/>
          </p:nvPr>
        </p:nvSpPr>
        <p:spPr/>
        <p:txBody>
          <a:bodyPr/>
          <a:lstStyle/>
          <a:p>
            <a:fld id="{12633BAD-9368-460B-83A5-8FA1CBAFC089}" type="slidenum">
              <a:rPr lang="zh-CN" altLang="en-US" smtClean="0"/>
              <a:t>44</a:t>
            </a:fld>
            <a:endParaRPr lang="zh-CN" altLang="en-US"/>
          </a:p>
        </p:txBody>
      </p:sp>
      <p:sp>
        <p:nvSpPr>
          <p:cNvPr id="4" name="标题 3">
            <a:extLst>
              <a:ext uri="{FF2B5EF4-FFF2-40B4-BE49-F238E27FC236}">
                <a16:creationId xmlns:a16="http://schemas.microsoft.com/office/drawing/2014/main" id="{C2127E78-C7B9-4937-AB01-9B82EB087B3A}"/>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C3512A6C-EC6D-4A1E-B853-CCCDFC5C6B65}"/>
              </a:ext>
            </a:extLst>
          </p:cNvPr>
          <p:cNvSpPr>
            <a:spLocks noGrp="1"/>
          </p:cNvSpPr>
          <p:nvPr>
            <p:ph sz="quarter" idx="13"/>
          </p:nvPr>
        </p:nvSpPr>
        <p:spPr/>
        <p:txBody>
          <a:bodyPr/>
          <a:lstStyle/>
          <a:p>
            <a:pPr marL="342900" indent="-342900">
              <a:buFont typeface="Arial" panose="020B0604020202020204" pitchFamily="34" charset="0"/>
              <a:buChar char="•"/>
            </a:pPr>
            <a:r>
              <a:rPr lang="en-US" dirty="0"/>
              <a:t>Biography Similarity: adopt latent semantic analysis (LSA) in NLP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     where m1 and m2 are unique words to        and       respectively.                          is the singular value vector of the product of F and F transpose, where F is the frequency matrix in which the </a:t>
            </a:r>
            <a:r>
              <a:rPr lang="en-US" dirty="0" err="1"/>
              <a:t>ith</a:t>
            </a:r>
            <a:r>
              <a:rPr lang="en-US" dirty="0"/>
              <a:t> element means the </a:t>
            </a:r>
            <a:r>
              <a:rPr lang="en-US" dirty="0" err="1"/>
              <a:t>the</a:t>
            </a:r>
            <a:r>
              <a:rPr lang="en-US" dirty="0"/>
              <a:t> number of times the </a:t>
            </a:r>
            <a:r>
              <a:rPr lang="en-US" dirty="0" err="1"/>
              <a:t>ith</a:t>
            </a:r>
            <a:r>
              <a:rPr lang="en-US" dirty="0"/>
              <a:t> word of       appearing in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Profile Image Similarity: </a:t>
            </a:r>
          </a:p>
        </p:txBody>
      </p:sp>
      <p:pic>
        <p:nvPicPr>
          <p:cNvPr id="6" name="图片 5">
            <a:extLst>
              <a:ext uri="{FF2B5EF4-FFF2-40B4-BE49-F238E27FC236}">
                <a16:creationId xmlns:a16="http://schemas.microsoft.com/office/drawing/2014/main" id="{8E4114B7-3721-42DF-BFBD-32BAEAD58954}"/>
              </a:ext>
            </a:extLst>
          </p:cNvPr>
          <p:cNvPicPr>
            <a:picLocks noChangeAspect="1"/>
          </p:cNvPicPr>
          <p:nvPr/>
        </p:nvPicPr>
        <p:blipFill>
          <a:blip r:embed="rId2"/>
          <a:stretch>
            <a:fillRect/>
          </a:stretch>
        </p:blipFill>
        <p:spPr>
          <a:xfrm>
            <a:off x="2844933" y="1406831"/>
            <a:ext cx="6105525" cy="906711"/>
          </a:xfrm>
          <a:prstGeom prst="rect">
            <a:avLst/>
          </a:prstGeom>
        </p:spPr>
      </p:pic>
      <p:pic>
        <p:nvPicPr>
          <p:cNvPr id="7" name="图片 6">
            <a:extLst>
              <a:ext uri="{FF2B5EF4-FFF2-40B4-BE49-F238E27FC236}">
                <a16:creationId xmlns:a16="http://schemas.microsoft.com/office/drawing/2014/main" id="{0C95B92C-4675-42D2-9D27-0569780F3132}"/>
              </a:ext>
            </a:extLst>
          </p:cNvPr>
          <p:cNvPicPr>
            <a:picLocks noChangeAspect="1"/>
          </p:cNvPicPr>
          <p:nvPr/>
        </p:nvPicPr>
        <p:blipFill>
          <a:blip r:embed="rId3"/>
          <a:stretch>
            <a:fillRect/>
          </a:stretch>
        </p:blipFill>
        <p:spPr>
          <a:xfrm>
            <a:off x="6051932" y="2227645"/>
            <a:ext cx="361950" cy="485775"/>
          </a:xfrm>
          <a:prstGeom prst="rect">
            <a:avLst/>
          </a:prstGeom>
        </p:spPr>
      </p:pic>
      <p:pic>
        <p:nvPicPr>
          <p:cNvPr id="8" name="图片 7">
            <a:extLst>
              <a:ext uri="{FF2B5EF4-FFF2-40B4-BE49-F238E27FC236}">
                <a16:creationId xmlns:a16="http://schemas.microsoft.com/office/drawing/2014/main" id="{895AD65A-90A7-43C4-B24E-EBEFF85F9391}"/>
              </a:ext>
            </a:extLst>
          </p:cNvPr>
          <p:cNvPicPr>
            <a:picLocks noChangeAspect="1"/>
          </p:cNvPicPr>
          <p:nvPr/>
        </p:nvPicPr>
        <p:blipFill>
          <a:blip r:embed="rId4"/>
          <a:stretch>
            <a:fillRect/>
          </a:stretch>
        </p:blipFill>
        <p:spPr>
          <a:xfrm>
            <a:off x="7235557" y="2293145"/>
            <a:ext cx="342900" cy="419100"/>
          </a:xfrm>
          <a:prstGeom prst="rect">
            <a:avLst/>
          </a:prstGeom>
        </p:spPr>
      </p:pic>
      <p:pic>
        <p:nvPicPr>
          <p:cNvPr id="9" name="图片 8">
            <a:extLst>
              <a:ext uri="{FF2B5EF4-FFF2-40B4-BE49-F238E27FC236}">
                <a16:creationId xmlns:a16="http://schemas.microsoft.com/office/drawing/2014/main" id="{B2CE6564-6313-47FC-AD27-CE7BEB50B4DD}"/>
              </a:ext>
            </a:extLst>
          </p:cNvPr>
          <p:cNvPicPr>
            <a:picLocks noChangeAspect="1"/>
          </p:cNvPicPr>
          <p:nvPr/>
        </p:nvPicPr>
        <p:blipFill>
          <a:blip r:embed="rId5"/>
          <a:stretch>
            <a:fillRect/>
          </a:stretch>
        </p:blipFill>
        <p:spPr>
          <a:xfrm>
            <a:off x="9620881" y="2313542"/>
            <a:ext cx="1819275" cy="409575"/>
          </a:xfrm>
          <a:prstGeom prst="rect">
            <a:avLst/>
          </a:prstGeom>
        </p:spPr>
      </p:pic>
      <p:pic>
        <p:nvPicPr>
          <p:cNvPr id="11" name="图片 10">
            <a:extLst>
              <a:ext uri="{FF2B5EF4-FFF2-40B4-BE49-F238E27FC236}">
                <a16:creationId xmlns:a16="http://schemas.microsoft.com/office/drawing/2014/main" id="{F58C56E0-B65E-4AE3-830F-739259979BBA}"/>
              </a:ext>
            </a:extLst>
          </p:cNvPr>
          <p:cNvPicPr>
            <a:picLocks noChangeAspect="1"/>
          </p:cNvPicPr>
          <p:nvPr/>
        </p:nvPicPr>
        <p:blipFill>
          <a:blip r:embed="rId3"/>
          <a:stretch>
            <a:fillRect/>
          </a:stretch>
        </p:blipFill>
        <p:spPr>
          <a:xfrm>
            <a:off x="673864" y="3384932"/>
            <a:ext cx="361950" cy="485775"/>
          </a:xfrm>
          <a:prstGeom prst="rect">
            <a:avLst/>
          </a:prstGeom>
        </p:spPr>
      </p:pic>
      <p:pic>
        <p:nvPicPr>
          <p:cNvPr id="12" name="图片 11">
            <a:extLst>
              <a:ext uri="{FF2B5EF4-FFF2-40B4-BE49-F238E27FC236}">
                <a16:creationId xmlns:a16="http://schemas.microsoft.com/office/drawing/2014/main" id="{69E2D681-89F7-4AD6-9C19-3B86F67B1B41}"/>
              </a:ext>
            </a:extLst>
          </p:cNvPr>
          <p:cNvPicPr>
            <a:picLocks noChangeAspect="1"/>
          </p:cNvPicPr>
          <p:nvPr/>
        </p:nvPicPr>
        <p:blipFill>
          <a:blip r:embed="rId4"/>
          <a:stretch>
            <a:fillRect/>
          </a:stretch>
        </p:blipFill>
        <p:spPr>
          <a:xfrm>
            <a:off x="2877984" y="3384932"/>
            <a:ext cx="342900" cy="419100"/>
          </a:xfrm>
          <a:prstGeom prst="rect">
            <a:avLst/>
          </a:prstGeom>
        </p:spPr>
      </p:pic>
      <p:pic>
        <p:nvPicPr>
          <p:cNvPr id="13" name="图片 12">
            <a:extLst>
              <a:ext uri="{FF2B5EF4-FFF2-40B4-BE49-F238E27FC236}">
                <a16:creationId xmlns:a16="http://schemas.microsoft.com/office/drawing/2014/main" id="{FD942236-5364-4273-AE31-CD58A6E18737}"/>
              </a:ext>
            </a:extLst>
          </p:cNvPr>
          <p:cNvPicPr>
            <a:picLocks noChangeAspect="1"/>
          </p:cNvPicPr>
          <p:nvPr/>
        </p:nvPicPr>
        <p:blipFill>
          <a:blip r:embed="rId6"/>
          <a:stretch>
            <a:fillRect/>
          </a:stretch>
        </p:blipFill>
        <p:spPr>
          <a:xfrm>
            <a:off x="4113767" y="4251134"/>
            <a:ext cx="4933950" cy="2057400"/>
          </a:xfrm>
          <a:prstGeom prst="rect">
            <a:avLst/>
          </a:prstGeom>
        </p:spPr>
      </p:pic>
      <p:sp>
        <p:nvSpPr>
          <p:cNvPr id="14" name="矩形: 圆角 13">
            <a:extLst>
              <a:ext uri="{FF2B5EF4-FFF2-40B4-BE49-F238E27FC236}">
                <a16:creationId xmlns:a16="http://schemas.microsoft.com/office/drawing/2014/main" id="{FF7F6208-4B01-4C5A-A236-03D0AF81706F}"/>
              </a:ext>
            </a:extLst>
          </p:cNvPr>
          <p:cNvSpPr/>
          <p:nvPr/>
        </p:nvSpPr>
        <p:spPr>
          <a:xfrm>
            <a:off x="9275530" y="4388269"/>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FaceNet</a:t>
            </a:r>
            <a:r>
              <a:rPr lang="en-US" b="1" dirty="0"/>
              <a:t> [CVPR2015]</a:t>
            </a:r>
          </a:p>
        </p:txBody>
      </p:sp>
      <p:sp>
        <p:nvSpPr>
          <p:cNvPr id="15" name="矩形: 圆角 14">
            <a:extLst>
              <a:ext uri="{FF2B5EF4-FFF2-40B4-BE49-F238E27FC236}">
                <a16:creationId xmlns:a16="http://schemas.microsoft.com/office/drawing/2014/main" id="{88FD7E2A-5C20-4CC5-B99C-8A1828F9EF08}"/>
              </a:ext>
            </a:extLst>
          </p:cNvPr>
          <p:cNvSpPr/>
          <p:nvPr/>
        </p:nvSpPr>
        <p:spPr>
          <a:xfrm>
            <a:off x="9275530" y="5126103"/>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SIFT Feature</a:t>
            </a:r>
          </a:p>
        </p:txBody>
      </p:sp>
    </p:spTree>
    <p:extLst>
      <p:ext uri="{BB962C8B-B14F-4D97-AF65-F5344CB8AC3E}">
        <p14:creationId xmlns:p14="http://schemas.microsoft.com/office/powerpoint/2010/main" val="180778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A8F6CF-AC18-4049-898D-4D02B6900910}"/>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EB7CC723-3868-47DB-B21A-363056E0B4D5}"/>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06B9AF8C-054C-432E-9291-1509F77D0A85}"/>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95F93B39-4067-4672-BF4E-1D32B8BE48ED}"/>
              </a:ext>
            </a:extLst>
          </p:cNvPr>
          <p:cNvSpPr>
            <a:spLocks noGrp="1"/>
          </p:cNvSpPr>
          <p:nvPr>
            <p:ph sz="quarter" idx="13"/>
          </p:nvPr>
        </p:nvSpPr>
        <p:spPr/>
        <p:txBody>
          <a:bodyPr/>
          <a:lstStyle/>
          <a:p>
            <a:pPr marL="342900" indent="-342900">
              <a:buFont typeface="Arial" panose="020B0604020202020204" pitchFamily="34" charset="0"/>
              <a:buChar char="•"/>
            </a:pPr>
            <a:r>
              <a:rPr lang="en-US" dirty="0"/>
              <a:t>The overall similarity between two user accounts in two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Obtain        users from SN1 and SN2 as ground truth dataset.</a:t>
            </a:r>
          </a:p>
        </p:txBody>
      </p:sp>
      <p:pic>
        <p:nvPicPr>
          <p:cNvPr id="7" name="图片 6">
            <a:extLst>
              <a:ext uri="{FF2B5EF4-FFF2-40B4-BE49-F238E27FC236}">
                <a16:creationId xmlns:a16="http://schemas.microsoft.com/office/drawing/2014/main" id="{0F69381C-9974-412E-8F09-D04F25EE00D5}"/>
              </a:ext>
            </a:extLst>
          </p:cNvPr>
          <p:cNvPicPr>
            <a:picLocks noChangeAspect="1"/>
          </p:cNvPicPr>
          <p:nvPr/>
        </p:nvPicPr>
        <p:blipFill>
          <a:blip r:embed="rId2"/>
          <a:stretch>
            <a:fillRect/>
          </a:stretch>
        </p:blipFill>
        <p:spPr>
          <a:xfrm>
            <a:off x="3949489" y="1352320"/>
            <a:ext cx="3609975" cy="914400"/>
          </a:xfrm>
          <a:prstGeom prst="rect">
            <a:avLst/>
          </a:prstGeom>
        </p:spPr>
      </p:pic>
      <p:pic>
        <p:nvPicPr>
          <p:cNvPr id="9" name="图片 8">
            <a:extLst>
              <a:ext uri="{FF2B5EF4-FFF2-40B4-BE49-F238E27FC236}">
                <a16:creationId xmlns:a16="http://schemas.microsoft.com/office/drawing/2014/main" id="{8730B18B-25BF-4105-9C16-AE1897729A47}"/>
              </a:ext>
            </a:extLst>
          </p:cNvPr>
          <p:cNvPicPr>
            <a:picLocks noChangeAspect="1"/>
          </p:cNvPicPr>
          <p:nvPr/>
        </p:nvPicPr>
        <p:blipFill>
          <a:blip r:embed="rId3"/>
          <a:stretch>
            <a:fillRect/>
          </a:stretch>
        </p:blipFill>
        <p:spPr>
          <a:xfrm>
            <a:off x="1655254" y="2753758"/>
            <a:ext cx="495300" cy="381000"/>
          </a:xfrm>
          <a:prstGeom prst="rect">
            <a:avLst/>
          </a:prstGeom>
        </p:spPr>
      </p:pic>
      <p:pic>
        <p:nvPicPr>
          <p:cNvPr id="10" name="图片 9">
            <a:extLst>
              <a:ext uri="{FF2B5EF4-FFF2-40B4-BE49-F238E27FC236}">
                <a16:creationId xmlns:a16="http://schemas.microsoft.com/office/drawing/2014/main" id="{0096653F-6EE6-4BB8-B472-7AA0845AF648}"/>
              </a:ext>
            </a:extLst>
          </p:cNvPr>
          <p:cNvPicPr>
            <a:picLocks noChangeAspect="1"/>
          </p:cNvPicPr>
          <p:nvPr/>
        </p:nvPicPr>
        <p:blipFill>
          <a:blip r:embed="rId4"/>
          <a:stretch>
            <a:fillRect/>
          </a:stretch>
        </p:blipFill>
        <p:spPr>
          <a:xfrm>
            <a:off x="57633" y="3861022"/>
            <a:ext cx="5852574" cy="1743152"/>
          </a:xfrm>
          <a:prstGeom prst="rect">
            <a:avLst/>
          </a:prstGeom>
        </p:spPr>
      </p:pic>
      <p:sp>
        <p:nvSpPr>
          <p:cNvPr id="12" name="箭头: 右 11">
            <a:extLst>
              <a:ext uri="{FF2B5EF4-FFF2-40B4-BE49-F238E27FC236}">
                <a16:creationId xmlns:a16="http://schemas.microsoft.com/office/drawing/2014/main" id="{3079FF19-1CC8-4E75-B829-217481AA9215}"/>
              </a:ext>
            </a:extLst>
          </p:cNvPr>
          <p:cNvSpPr/>
          <p:nvPr/>
        </p:nvSpPr>
        <p:spPr>
          <a:xfrm>
            <a:off x="5910207" y="4323299"/>
            <a:ext cx="531026"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a:extLst>
              <a:ext uri="{FF2B5EF4-FFF2-40B4-BE49-F238E27FC236}">
                <a16:creationId xmlns:a16="http://schemas.microsoft.com/office/drawing/2014/main" id="{11224FC0-CCD6-4D12-8E7D-165C5FEFB660}"/>
              </a:ext>
            </a:extLst>
          </p:cNvPr>
          <p:cNvPicPr>
            <a:picLocks noChangeAspect="1"/>
          </p:cNvPicPr>
          <p:nvPr/>
        </p:nvPicPr>
        <p:blipFill>
          <a:blip r:embed="rId5"/>
          <a:stretch>
            <a:fillRect/>
          </a:stretch>
        </p:blipFill>
        <p:spPr>
          <a:xfrm>
            <a:off x="6588087" y="3228963"/>
            <a:ext cx="5289924" cy="2375211"/>
          </a:xfrm>
          <a:prstGeom prst="rect">
            <a:avLst/>
          </a:prstGeom>
        </p:spPr>
      </p:pic>
      <p:sp>
        <p:nvSpPr>
          <p:cNvPr id="14" name="椭圆 13">
            <a:extLst>
              <a:ext uri="{FF2B5EF4-FFF2-40B4-BE49-F238E27FC236}">
                <a16:creationId xmlns:a16="http://schemas.microsoft.com/office/drawing/2014/main" id="{8673EA87-091E-4522-B30F-E1B168C8E9F5}"/>
              </a:ext>
            </a:extLst>
          </p:cNvPr>
          <p:cNvSpPr/>
          <p:nvPr/>
        </p:nvSpPr>
        <p:spPr>
          <a:xfrm>
            <a:off x="1902904" y="3861022"/>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1B4F42A5-3725-43E5-898C-725B13E0603E}"/>
              </a:ext>
            </a:extLst>
          </p:cNvPr>
          <p:cNvSpPr/>
          <p:nvPr/>
        </p:nvSpPr>
        <p:spPr>
          <a:xfrm>
            <a:off x="3020606" y="4323299"/>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71AF35FD-5C3B-4985-8BC2-95489455D32E}"/>
              </a:ext>
            </a:extLst>
          </p:cNvPr>
          <p:cNvSpPr/>
          <p:nvPr/>
        </p:nvSpPr>
        <p:spPr>
          <a:xfrm>
            <a:off x="4538949" y="5103155"/>
            <a:ext cx="1205606" cy="5552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03BA0DD3-5C7A-4AF4-8343-9060DA3C9791}"/>
              </a:ext>
            </a:extLst>
          </p:cNvPr>
          <p:cNvSpPr/>
          <p:nvPr/>
        </p:nvSpPr>
        <p:spPr>
          <a:xfrm>
            <a:off x="2911512" y="5159661"/>
            <a:ext cx="1123823" cy="498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489377A-84E9-4CEB-9D03-9612EAB5DB83}"/>
              </a:ext>
            </a:extLst>
          </p:cNvPr>
          <p:cNvSpPr/>
          <p:nvPr/>
        </p:nvSpPr>
        <p:spPr>
          <a:xfrm>
            <a:off x="4608054" y="3843258"/>
            <a:ext cx="995859" cy="485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C57B8B85-A566-405C-85FC-8560EECCEBE8}"/>
              </a:ext>
            </a:extLst>
          </p:cNvPr>
          <p:cNvSpPr/>
          <p:nvPr/>
        </p:nvSpPr>
        <p:spPr>
          <a:xfrm>
            <a:off x="4592239" y="4328765"/>
            <a:ext cx="1011673"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580B0FAE-1E73-4470-8393-1B381029B306}"/>
              </a:ext>
            </a:extLst>
          </p:cNvPr>
          <p:cNvSpPr/>
          <p:nvPr/>
        </p:nvSpPr>
        <p:spPr>
          <a:xfrm>
            <a:off x="1835398" y="4328765"/>
            <a:ext cx="1011672" cy="493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26847844-BC0A-498D-BC39-23D5E174BEC1}"/>
              </a:ext>
            </a:extLst>
          </p:cNvPr>
          <p:cNvSpPr/>
          <p:nvPr/>
        </p:nvSpPr>
        <p:spPr>
          <a:xfrm>
            <a:off x="1719388" y="5141897"/>
            <a:ext cx="1127681" cy="48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ED9902CB-4296-44F8-B18A-76852D37AD17}"/>
              </a:ext>
            </a:extLst>
          </p:cNvPr>
          <p:cNvSpPr/>
          <p:nvPr/>
        </p:nvSpPr>
        <p:spPr>
          <a:xfrm>
            <a:off x="3063882" y="3866488"/>
            <a:ext cx="862330"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6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animBg="1"/>
      <p:bldP spid="20"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5051F2-5089-4177-A4C1-DA3CDC2C8724}"/>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BD76BF0-7AB4-4D4A-9B95-A5229BB42574}"/>
              </a:ext>
            </a:extLst>
          </p:cNvPr>
          <p:cNvSpPr>
            <a:spLocks noGrp="1"/>
          </p:cNvSpPr>
          <p:nvPr>
            <p:ph type="sldNum" sz="quarter" idx="12"/>
          </p:nvPr>
        </p:nvSpPr>
        <p:spPr/>
        <p:txBody>
          <a:bodyPr/>
          <a:lstStyle/>
          <a:p>
            <a:fld id="{12633BAD-9368-460B-83A5-8FA1CBAFC089}" type="slidenum">
              <a:rPr lang="zh-CN" altLang="en-US" smtClean="0"/>
              <a:t>46</a:t>
            </a:fld>
            <a:endParaRPr lang="zh-CN" altLang="en-US"/>
          </a:p>
        </p:txBody>
      </p:sp>
      <p:sp>
        <p:nvSpPr>
          <p:cNvPr id="4" name="标题 3">
            <a:extLst>
              <a:ext uri="{FF2B5EF4-FFF2-40B4-BE49-F238E27FC236}">
                <a16:creationId xmlns:a16="http://schemas.microsoft.com/office/drawing/2014/main" id="{6FFEE5E5-3413-4BB8-9CA9-2E073296FFCC}"/>
              </a:ext>
            </a:extLst>
          </p:cNvPr>
          <p:cNvSpPr>
            <a:spLocks noGrp="1"/>
          </p:cNvSpPr>
          <p:nvPr>
            <p:ph type="title"/>
          </p:nvPr>
        </p:nvSpPr>
        <p:spPr/>
        <p:txBody>
          <a:bodyPr/>
          <a:lstStyle/>
          <a:p>
            <a:r>
              <a:rPr lang="en-US" dirty="0"/>
              <a:t>Experiment Setup</a:t>
            </a:r>
          </a:p>
        </p:txBody>
      </p:sp>
      <p:pic>
        <p:nvPicPr>
          <p:cNvPr id="4098" name="Picture 2" descr="Related image">
            <a:extLst>
              <a:ext uri="{FF2B5EF4-FFF2-40B4-BE49-F238E27FC236}">
                <a16:creationId xmlns:a16="http://schemas.microsoft.com/office/drawing/2014/main" id="{6DAA9BB2-3F89-4018-980F-6CD3630DF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7" y="1174740"/>
            <a:ext cx="2510941" cy="34523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11348E-4EE4-4B13-BE89-2B16889365E3}"/>
              </a:ext>
            </a:extLst>
          </p:cNvPr>
          <p:cNvSpPr txBox="1"/>
          <p:nvPr/>
        </p:nvSpPr>
        <p:spPr>
          <a:xfrm>
            <a:off x="411389" y="4669279"/>
            <a:ext cx="2356735" cy="646331"/>
          </a:xfrm>
          <a:prstGeom prst="rect">
            <a:avLst/>
          </a:prstGeom>
          <a:noFill/>
        </p:spPr>
        <p:txBody>
          <a:bodyPr wrap="none" rtlCol="0">
            <a:spAutoFit/>
          </a:bodyPr>
          <a:lstStyle/>
          <a:p>
            <a:pPr algn="ctr"/>
            <a:r>
              <a:rPr lang="en-US" dirty="0"/>
              <a:t>Huawei Honor 8 Lite</a:t>
            </a:r>
          </a:p>
          <a:p>
            <a:pPr algn="ctr"/>
            <a:r>
              <a:rPr lang="en-US" dirty="0"/>
              <a:t>Android 7.0</a:t>
            </a:r>
          </a:p>
        </p:txBody>
      </p:sp>
      <p:pic>
        <p:nvPicPr>
          <p:cNvPr id="4100" name="Picture 4" descr="Image result for Nexus 7">
            <a:extLst>
              <a:ext uri="{FF2B5EF4-FFF2-40B4-BE49-F238E27FC236}">
                <a16:creationId xmlns:a16="http://schemas.microsoft.com/office/drawing/2014/main" id="{F6153D48-8136-4918-B42F-7D636A655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8" y="992667"/>
            <a:ext cx="2448520" cy="391137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B30E74-DF26-4762-B285-D454FD3D1FE2}"/>
              </a:ext>
            </a:extLst>
          </p:cNvPr>
          <p:cNvSpPr txBox="1"/>
          <p:nvPr/>
        </p:nvSpPr>
        <p:spPr>
          <a:xfrm>
            <a:off x="3536532" y="4904041"/>
            <a:ext cx="1810111" cy="646331"/>
          </a:xfrm>
          <a:prstGeom prst="rect">
            <a:avLst/>
          </a:prstGeom>
          <a:noFill/>
        </p:spPr>
        <p:txBody>
          <a:bodyPr wrap="none" rtlCol="0">
            <a:spAutoFit/>
          </a:bodyPr>
          <a:lstStyle/>
          <a:p>
            <a:pPr algn="ctr"/>
            <a:r>
              <a:rPr lang="en-US" dirty="0"/>
              <a:t>Google Nexus 7</a:t>
            </a:r>
          </a:p>
          <a:p>
            <a:pPr algn="ctr"/>
            <a:r>
              <a:rPr lang="en-US" dirty="0"/>
              <a:t>Android 6.0.1</a:t>
            </a:r>
          </a:p>
        </p:txBody>
      </p:sp>
      <p:pic>
        <p:nvPicPr>
          <p:cNvPr id="7" name="图片 6">
            <a:extLst>
              <a:ext uri="{FF2B5EF4-FFF2-40B4-BE49-F238E27FC236}">
                <a16:creationId xmlns:a16="http://schemas.microsoft.com/office/drawing/2014/main" id="{AEC39DDD-80FC-4DB9-909E-6945BA6EFCE9}"/>
              </a:ext>
            </a:extLst>
          </p:cNvPr>
          <p:cNvPicPr>
            <a:picLocks noChangeAspect="1"/>
          </p:cNvPicPr>
          <p:nvPr/>
        </p:nvPicPr>
        <p:blipFill>
          <a:blip r:embed="rId4"/>
          <a:stretch>
            <a:fillRect/>
          </a:stretch>
        </p:blipFill>
        <p:spPr>
          <a:xfrm>
            <a:off x="5999708" y="1855166"/>
            <a:ext cx="1298339" cy="2481147"/>
          </a:xfrm>
          <a:prstGeom prst="rect">
            <a:avLst/>
          </a:prstGeom>
        </p:spPr>
      </p:pic>
      <p:sp>
        <p:nvSpPr>
          <p:cNvPr id="11" name="文本框 10">
            <a:extLst>
              <a:ext uri="{FF2B5EF4-FFF2-40B4-BE49-F238E27FC236}">
                <a16:creationId xmlns:a16="http://schemas.microsoft.com/office/drawing/2014/main" id="{63E21C1A-0712-4AE2-BD44-4F75B1CEF74D}"/>
              </a:ext>
            </a:extLst>
          </p:cNvPr>
          <p:cNvSpPr txBox="1"/>
          <p:nvPr/>
        </p:nvSpPr>
        <p:spPr>
          <a:xfrm>
            <a:off x="5985052" y="4580875"/>
            <a:ext cx="1412566" cy="646331"/>
          </a:xfrm>
          <a:prstGeom prst="rect">
            <a:avLst/>
          </a:prstGeom>
          <a:noFill/>
        </p:spPr>
        <p:txBody>
          <a:bodyPr wrap="none" rtlCol="0">
            <a:spAutoFit/>
          </a:bodyPr>
          <a:lstStyle/>
          <a:p>
            <a:pPr algn="ctr"/>
            <a:r>
              <a:rPr lang="en-US" dirty="0"/>
              <a:t>Blu R1 HD</a:t>
            </a:r>
          </a:p>
          <a:p>
            <a:pPr algn="ctr"/>
            <a:r>
              <a:rPr lang="en-US" dirty="0"/>
              <a:t>Android 6.0</a:t>
            </a:r>
          </a:p>
        </p:txBody>
      </p:sp>
      <p:pic>
        <p:nvPicPr>
          <p:cNvPr id="4102" name="Picture 6" descr="Image result for HTC One Sense 6">
            <a:extLst>
              <a:ext uri="{FF2B5EF4-FFF2-40B4-BE49-F238E27FC236}">
                <a16:creationId xmlns:a16="http://schemas.microsoft.com/office/drawing/2014/main" id="{AE7FBA78-7328-4A2A-A427-DBCBE1B5F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61" y="1855166"/>
            <a:ext cx="1772411" cy="24811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049976A-F4E2-4295-88FD-5A84A7317D18}"/>
              </a:ext>
            </a:extLst>
          </p:cNvPr>
          <p:cNvSpPr txBox="1"/>
          <p:nvPr/>
        </p:nvSpPr>
        <p:spPr>
          <a:xfrm>
            <a:off x="7486259" y="4556968"/>
            <a:ext cx="1972015" cy="646331"/>
          </a:xfrm>
          <a:prstGeom prst="rect">
            <a:avLst/>
          </a:prstGeom>
          <a:noFill/>
        </p:spPr>
        <p:txBody>
          <a:bodyPr wrap="none" rtlCol="0">
            <a:spAutoFit/>
          </a:bodyPr>
          <a:lstStyle/>
          <a:p>
            <a:pPr algn="ctr"/>
            <a:r>
              <a:rPr lang="en-US" dirty="0"/>
              <a:t>HTC One Sense 6</a:t>
            </a:r>
          </a:p>
          <a:p>
            <a:pPr algn="ctr"/>
            <a:r>
              <a:rPr lang="en-US" dirty="0"/>
              <a:t>Android 5.0.2</a:t>
            </a:r>
          </a:p>
        </p:txBody>
      </p:sp>
      <p:pic>
        <p:nvPicPr>
          <p:cNvPr id="8" name="图片 7">
            <a:extLst>
              <a:ext uri="{FF2B5EF4-FFF2-40B4-BE49-F238E27FC236}">
                <a16:creationId xmlns:a16="http://schemas.microsoft.com/office/drawing/2014/main" id="{D98B7255-8CCD-4B78-8801-B7EED82E811B}"/>
              </a:ext>
            </a:extLst>
          </p:cNvPr>
          <p:cNvPicPr>
            <a:picLocks noChangeAspect="1"/>
          </p:cNvPicPr>
          <p:nvPr/>
        </p:nvPicPr>
        <p:blipFill>
          <a:blip r:embed="rId6"/>
          <a:stretch>
            <a:fillRect/>
          </a:stretch>
        </p:blipFill>
        <p:spPr>
          <a:xfrm>
            <a:off x="9971588" y="1684786"/>
            <a:ext cx="1481563" cy="2651527"/>
          </a:xfrm>
          <a:prstGeom prst="rect">
            <a:avLst/>
          </a:prstGeom>
        </p:spPr>
      </p:pic>
      <p:sp>
        <p:nvSpPr>
          <p:cNvPr id="16" name="文本框 15">
            <a:extLst>
              <a:ext uri="{FF2B5EF4-FFF2-40B4-BE49-F238E27FC236}">
                <a16:creationId xmlns:a16="http://schemas.microsoft.com/office/drawing/2014/main" id="{89C9B407-CC01-43B0-9A82-886770B99009}"/>
              </a:ext>
            </a:extLst>
          </p:cNvPr>
          <p:cNvSpPr txBox="1"/>
          <p:nvPr/>
        </p:nvSpPr>
        <p:spPr>
          <a:xfrm>
            <a:off x="9612550" y="4526883"/>
            <a:ext cx="2199640" cy="646331"/>
          </a:xfrm>
          <a:prstGeom prst="rect">
            <a:avLst/>
          </a:prstGeom>
          <a:noFill/>
        </p:spPr>
        <p:txBody>
          <a:bodyPr wrap="none" rtlCol="0">
            <a:spAutoFit/>
          </a:bodyPr>
          <a:lstStyle/>
          <a:p>
            <a:pPr algn="ctr"/>
            <a:r>
              <a:rPr lang="en-US" dirty="0"/>
              <a:t>Samsung Galaxy S4</a:t>
            </a:r>
          </a:p>
          <a:p>
            <a:pPr algn="ctr"/>
            <a:r>
              <a:rPr lang="en-US" dirty="0"/>
              <a:t>Android 4.2.2</a:t>
            </a:r>
          </a:p>
        </p:txBody>
      </p:sp>
    </p:spTree>
    <p:extLst>
      <p:ext uri="{BB962C8B-B14F-4D97-AF65-F5344CB8AC3E}">
        <p14:creationId xmlns:p14="http://schemas.microsoft.com/office/powerpoint/2010/main" val="166954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47</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Inference of SN Events</a:t>
            </a:r>
          </a:p>
        </p:txBody>
      </p:sp>
      <p:pic>
        <p:nvPicPr>
          <p:cNvPr id="6" name="内容占位符 5">
            <a:extLst>
              <a:ext uri="{FF2B5EF4-FFF2-40B4-BE49-F238E27FC236}">
                <a16:creationId xmlns:a16="http://schemas.microsoft.com/office/drawing/2014/main" id="{E14B7D71-B005-414B-9AD8-B716AAB31E91}"/>
              </a:ext>
            </a:extLst>
          </p:cNvPr>
          <p:cNvPicPr>
            <a:picLocks noGrp="1" noChangeAspect="1"/>
          </p:cNvPicPr>
          <p:nvPr>
            <p:ph sz="quarter" idx="13"/>
          </p:nvPr>
        </p:nvPicPr>
        <p:blipFill>
          <a:blip r:embed="rId2"/>
          <a:stretch>
            <a:fillRect/>
          </a:stretch>
        </p:blipFill>
        <p:spPr>
          <a:xfrm>
            <a:off x="1301670" y="1015732"/>
            <a:ext cx="9410700" cy="3352800"/>
          </a:xfrm>
          <a:prstGeom prst="rect">
            <a:avLst/>
          </a:prstGeom>
        </p:spPr>
      </p:pic>
      <p:pic>
        <p:nvPicPr>
          <p:cNvPr id="7" name="图片 6">
            <a:extLst>
              <a:ext uri="{FF2B5EF4-FFF2-40B4-BE49-F238E27FC236}">
                <a16:creationId xmlns:a16="http://schemas.microsoft.com/office/drawing/2014/main" id="{E69E7FE7-DE67-4267-A659-3E7FABB4AAF5}"/>
              </a:ext>
            </a:extLst>
          </p:cNvPr>
          <p:cNvPicPr>
            <a:picLocks noChangeAspect="1"/>
          </p:cNvPicPr>
          <p:nvPr/>
        </p:nvPicPr>
        <p:blipFill>
          <a:blip r:embed="rId3"/>
          <a:stretch>
            <a:fillRect/>
          </a:stretch>
        </p:blipFill>
        <p:spPr>
          <a:xfrm>
            <a:off x="3421942" y="4482452"/>
            <a:ext cx="5876925" cy="2314575"/>
          </a:xfrm>
          <a:prstGeom prst="rect">
            <a:avLst/>
          </a:prstGeom>
        </p:spPr>
      </p:pic>
    </p:spTree>
    <p:extLst>
      <p:ext uri="{BB962C8B-B14F-4D97-AF65-F5344CB8AC3E}">
        <p14:creationId xmlns:p14="http://schemas.microsoft.com/office/powerpoint/2010/main" val="3283527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48</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Identity Correlation</a:t>
            </a:r>
          </a:p>
        </p:txBody>
      </p:sp>
      <p:pic>
        <p:nvPicPr>
          <p:cNvPr id="9" name="图片 8">
            <a:extLst>
              <a:ext uri="{FF2B5EF4-FFF2-40B4-BE49-F238E27FC236}">
                <a16:creationId xmlns:a16="http://schemas.microsoft.com/office/drawing/2014/main" id="{7EF7DFD9-38FA-4411-BE74-236CF9C61ED2}"/>
              </a:ext>
            </a:extLst>
          </p:cNvPr>
          <p:cNvPicPr>
            <a:picLocks noChangeAspect="1"/>
          </p:cNvPicPr>
          <p:nvPr/>
        </p:nvPicPr>
        <p:blipFill>
          <a:blip r:embed="rId3"/>
          <a:stretch>
            <a:fillRect/>
          </a:stretch>
        </p:blipFill>
        <p:spPr>
          <a:xfrm>
            <a:off x="0" y="826511"/>
            <a:ext cx="12192000" cy="2852303"/>
          </a:xfrm>
          <a:prstGeom prst="rect">
            <a:avLst/>
          </a:prstGeom>
        </p:spPr>
      </p:pic>
      <p:pic>
        <p:nvPicPr>
          <p:cNvPr id="10" name="图片 9">
            <a:extLst>
              <a:ext uri="{FF2B5EF4-FFF2-40B4-BE49-F238E27FC236}">
                <a16:creationId xmlns:a16="http://schemas.microsoft.com/office/drawing/2014/main" id="{940949D3-98E6-49F3-B625-3BD935FEA1A2}"/>
              </a:ext>
            </a:extLst>
          </p:cNvPr>
          <p:cNvPicPr>
            <a:picLocks noChangeAspect="1"/>
          </p:cNvPicPr>
          <p:nvPr/>
        </p:nvPicPr>
        <p:blipFill>
          <a:blip r:embed="rId4"/>
          <a:stretch>
            <a:fillRect/>
          </a:stretch>
        </p:blipFill>
        <p:spPr>
          <a:xfrm>
            <a:off x="3890733" y="3810042"/>
            <a:ext cx="4829175" cy="2490632"/>
          </a:xfrm>
          <a:prstGeom prst="rect">
            <a:avLst/>
          </a:prstGeom>
        </p:spPr>
      </p:pic>
    </p:spTree>
    <p:extLst>
      <p:ext uri="{BB962C8B-B14F-4D97-AF65-F5344CB8AC3E}">
        <p14:creationId xmlns:p14="http://schemas.microsoft.com/office/powerpoint/2010/main" val="58511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5B97A1-7EC4-4434-8D41-55C6CAB45125}"/>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0A758102-87B6-4379-B819-96789E7B822A}"/>
              </a:ext>
            </a:extLst>
          </p:cNvPr>
          <p:cNvSpPr>
            <a:spLocks noGrp="1"/>
          </p:cNvSpPr>
          <p:nvPr>
            <p:ph type="sldNum" sz="quarter" idx="12"/>
          </p:nvPr>
        </p:nvSpPr>
        <p:spPr/>
        <p:txBody>
          <a:bodyPr/>
          <a:lstStyle/>
          <a:p>
            <a:fld id="{12633BAD-9368-460B-83A5-8FA1CBAFC089}" type="slidenum">
              <a:rPr lang="zh-CN" altLang="en-US" smtClean="0"/>
              <a:t>49</a:t>
            </a:fld>
            <a:endParaRPr lang="zh-CN" altLang="en-US"/>
          </a:p>
        </p:txBody>
      </p:sp>
      <p:sp>
        <p:nvSpPr>
          <p:cNvPr id="4" name="标题 3">
            <a:extLst>
              <a:ext uri="{FF2B5EF4-FFF2-40B4-BE49-F238E27FC236}">
                <a16:creationId xmlns:a16="http://schemas.microsoft.com/office/drawing/2014/main" id="{92A3A93C-0439-4688-878D-F77CDA390C8A}"/>
              </a:ext>
            </a:extLst>
          </p:cNvPr>
          <p:cNvSpPr>
            <a:spLocks noGrp="1"/>
          </p:cNvSpPr>
          <p:nvPr>
            <p:ph type="title"/>
          </p:nvPr>
        </p:nvSpPr>
        <p:spPr/>
        <p:txBody>
          <a:bodyPr/>
          <a:lstStyle/>
          <a:p>
            <a:r>
              <a:rPr lang="en-US" dirty="0"/>
              <a:t>SN-SN Performance: </a:t>
            </a:r>
          </a:p>
        </p:txBody>
      </p:sp>
      <p:pic>
        <p:nvPicPr>
          <p:cNvPr id="13" name="内容占位符 12">
            <a:extLst>
              <a:ext uri="{FF2B5EF4-FFF2-40B4-BE49-F238E27FC236}">
                <a16:creationId xmlns:a16="http://schemas.microsoft.com/office/drawing/2014/main" id="{8A163C99-989E-4764-8EAF-C6041B6D9F34}"/>
              </a:ext>
            </a:extLst>
          </p:cNvPr>
          <p:cNvPicPr>
            <a:picLocks noGrp="1" noChangeAspect="1"/>
          </p:cNvPicPr>
          <p:nvPr>
            <p:ph sz="quarter" idx="13"/>
          </p:nvPr>
        </p:nvPicPr>
        <p:blipFill>
          <a:blip r:embed="rId3"/>
          <a:stretch>
            <a:fillRect/>
          </a:stretch>
        </p:blipFill>
        <p:spPr>
          <a:xfrm>
            <a:off x="1526892" y="944563"/>
            <a:ext cx="9138216" cy="5140247"/>
          </a:xfrm>
        </p:spPr>
      </p:pic>
      <p:sp>
        <p:nvSpPr>
          <p:cNvPr id="14" name="文本框 13">
            <a:extLst>
              <a:ext uri="{FF2B5EF4-FFF2-40B4-BE49-F238E27FC236}">
                <a16:creationId xmlns:a16="http://schemas.microsoft.com/office/drawing/2014/main" id="{BC3CBA26-DC4F-4B85-BCB3-9C3BCAA85458}"/>
              </a:ext>
            </a:extLst>
          </p:cNvPr>
          <p:cNvSpPr txBox="1"/>
          <p:nvPr/>
        </p:nvSpPr>
        <p:spPr>
          <a:xfrm>
            <a:off x="2236423" y="6084810"/>
            <a:ext cx="8108310" cy="646331"/>
          </a:xfrm>
          <a:prstGeom prst="rect">
            <a:avLst/>
          </a:prstGeom>
          <a:noFill/>
        </p:spPr>
        <p:txBody>
          <a:bodyPr wrap="none" rtlCol="0">
            <a:spAutoFit/>
          </a:bodyPr>
          <a:lstStyle/>
          <a:p>
            <a:r>
              <a:rPr lang="en-US" dirty="0"/>
              <a:t>SN-SN Correlation for the 5</a:t>
            </a:r>
            <a:r>
              <a:rPr lang="en-US" baseline="30000" dirty="0"/>
              <a:t>th</a:t>
            </a:r>
            <a:r>
              <a:rPr lang="en-US" dirty="0"/>
              <a:t> participant, performed with Twitter and Flickr.</a:t>
            </a:r>
          </a:p>
          <a:p>
            <a:r>
              <a:rPr lang="en-US" dirty="0"/>
              <a:t>Totally 1,112,188 entries (2,198 × 506)</a:t>
            </a:r>
          </a:p>
        </p:txBody>
      </p:sp>
      <p:sp>
        <p:nvSpPr>
          <p:cNvPr id="15" name="椭圆 14">
            <a:extLst>
              <a:ext uri="{FF2B5EF4-FFF2-40B4-BE49-F238E27FC236}">
                <a16:creationId xmlns:a16="http://schemas.microsoft.com/office/drawing/2014/main" id="{519C2C8B-0E59-45AA-89A5-43712736ED50}"/>
              </a:ext>
            </a:extLst>
          </p:cNvPr>
          <p:cNvSpPr/>
          <p:nvPr/>
        </p:nvSpPr>
        <p:spPr>
          <a:xfrm>
            <a:off x="8538072" y="4560983"/>
            <a:ext cx="292246" cy="661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0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50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24721"/>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6010019" y="4252706"/>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Smart Home Devices</a:t>
            </a:r>
          </a:p>
          <a:p>
            <a:pPr algn="ctr"/>
            <a:r>
              <a:rPr lang="en-US" altLang="zh-CN" sz="2400" b="1" dirty="0">
                <a:solidFill>
                  <a:srgbClr val="0A2E4A"/>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2" y="4317528"/>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2043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lstStyle/>
          <a:p>
            <a:r>
              <a:rPr lang="en-US" dirty="0"/>
              <a:t>A Typical Smart Home System</a:t>
            </a:r>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375"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2D3D14-C253-4437-9657-8BF4D6A29D2F}"/>
              </a:ext>
            </a:extLst>
          </p:cNvPr>
          <p:cNvCxnSpPr/>
          <p:nvPr/>
        </p:nvCxnSpPr>
        <p:spPr>
          <a:xfrm>
            <a:off x="2079812" y="518918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2B643D7-F283-4135-B2D7-A612707886DD}"/>
              </a:ext>
            </a:extLst>
          </p:cNvPr>
          <p:cNvCxnSpPr/>
          <p:nvPr/>
        </p:nvCxnSpPr>
        <p:spPr>
          <a:xfrm>
            <a:off x="5454570" y="519857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6ED2CE5F-B0CC-4298-9583-734FB479DD3F}"/>
              </a:ext>
            </a:extLst>
          </p:cNvPr>
          <p:cNvSpPr/>
          <p:nvPr/>
        </p:nvSpPr>
        <p:spPr>
          <a:xfrm>
            <a:off x="2830102" y="468907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28" name="椭圆 27">
            <a:extLst>
              <a:ext uri="{FF2B5EF4-FFF2-40B4-BE49-F238E27FC236}">
                <a16:creationId xmlns:a16="http://schemas.microsoft.com/office/drawing/2014/main" id="{E70C093F-7422-4395-BF1F-02F579A1D507}"/>
              </a:ext>
            </a:extLst>
          </p:cNvPr>
          <p:cNvSpPr/>
          <p:nvPr/>
        </p:nvSpPr>
        <p:spPr>
          <a:xfrm>
            <a:off x="6423069" y="4695966"/>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29" name="直接箭头连接符 28">
            <a:extLst>
              <a:ext uri="{FF2B5EF4-FFF2-40B4-BE49-F238E27FC236}">
                <a16:creationId xmlns:a16="http://schemas.microsoft.com/office/drawing/2014/main" id="{45622A41-E516-4A79-ACB2-E67FD2F377A2}"/>
              </a:ext>
            </a:extLst>
          </p:cNvPr>
          <p:cNvCxnSpPr>
            <a:cxnSpLocks/>
          </p:cNvCxnSpPr>
          <p:nvPr/>
        </p:nvCxnSpPr>
        <p:spPr>
          <a:xfrm flipV="1">
            <a:off x="2141903" y="2771415"/>
            <a:ext cx="2788580" cy="233430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406E1CE-FBF9-49EF-B897-D80227747547}"/>
              </a:ext>
            </a:extLst>
          </p:cNvPr>
          <p:cNvSpPr/>
          <p:nvPr/>
        </p:nvSpPr>
        <p:spPr>
          <a:xfrm>
            <a:off x="3160148" y="3514911"/>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3" name="直接箭头连接符 32">
            <a:extLst>
              <a:ext uri="{FF2B5EF4-FFF2-40B4-BE49-F238E27FC236}">
                <a16:creationId xmlns:a16="http://schemas.microsoft.com/office/drawing/2014/main" id="{12556919-F223-49C0-B83F-2B2768DB6746}"/>
              </a:ext>
            </a:extLst>
          </p:cNvPr>
          <p:cNvCxnSpPr>
            <a:cxnSpLocks/>
          </p:cNvCxnSpPr>
          <p:nvPr/>
        </p:nvCxnSpPr>
        <p:spPr>
          <a:xfrm>
            <a:off x="4953550" y="2833579"/>
            <a:ext cx="1" cy="122274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975F7D9-9308-4B17-A9AA-C1E597BEC20E}"/>
              </a:ext>
            </a:extLst>
          </p:cNvPr>
          <p:cNvSpPr/>
          <p:nvPr/>
        </p:nvSpPr>
        <p:spPr>
          <a:xfrm>
            <a:off x="5000160" y="311513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8" name="直接箭头连接符 37">
            <a:extLst>
              <a:ext uri="{FF2B5EF4-FFF2-40B4-BE49-F238E27FC236}">
                <a16:creationId xmlns:a16="http://schemas.microsoft.com/office/drawing/2014/main" id="{8D97B9D3-ED52-4303-805A-4C15ADD9CCF5}"/>
              </a:ext>
            </a:extLst>
          </p:cNvPr>
          <p:cNvCxnSpPr/>
          <p:nvPr/>
        </p:nvCxnSpPr>
        <p:spPr>
          <a:xfrm>
            <a:off x="5481280" y="447225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9CA6AEC-F09B-4D1E-9B1F-9A868169CDE7}"/>
              </a:ext>
            </a:extLst>
          </p:cNvPr>
          <p:cNvSpPr/>
          <p:nvPr/>
        </p:nvSpPr>
        <p:spPr>
          <a:xfrm>
            <a:off x="6410039" y="3976282"/>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cxnSp>
        <p:nvCxnSpPr>
          <p:cNvPr id="40" name="直接箭头连接符 39">
            <a:extLst>
              <a:ext uri="{FF2B5EF4-FFF2-40B4-BE49-F238E27FC236}">
                <a16:creationId xmlns:a16="http://schemas.microsoft.com/office/drawing/2014/main" id="{B4834142-E8C6-45ED-BC03-33189D376A21}"/>
              </a:ext>
            </a:extLst>
          </p:cNvPr>
          <p:cNvCxnSpPr>
            <a:cxnSpLocks/>
          </p:cNvCxnSpPr>
          <p:nvPr/>
        </p:nvCxnSpPr>
        <p:spPr>
          <a:xfrm flipH="1">
            <a:off x="5113039" y="2807483"/>
            <a:ext cx="1534160" cy="121957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9D90F28-06B9-4E43-85AB-21F31CD630E3}"/>
              </a:ext>
            </a:extLst>
          </p:cNvPr>
          <p:cNvSpPr/>
          <p:nvPr/>
        </p:nvSpPr>
        <p:spPr>
          <a:xfrm>
            <a:off x="6363379" y="297599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cxnSp>
        <p:nvCxnSpPr>
          <p:cNvPr id="44" name="直接箭头连接符 43">
            <a:extLst>
              <a:ext uri="{FF2B5EF4-FFF2-40B4-BE49-F238E27FC236}">
                <a16:creationId xmlns:a16="http://schemas.microsoft.com/office/drawing/2014/main" id="{997CC654-0A8C-4725-BFA8-2D9739610D93}"/>
              </a:ext>
            </a:extLst>
          </p:cNvPr>
          <p:cNvCxnSpPr/>
          <p:nvPr/>
        </p:nvCxnSpPr>
        <p:spPr>
          <a:xfrm>
            <a:off x="5481280" y="593475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7C9F3940-81A5-43ED-B05C-2A98E07599FB}"/>
              </a:ext>
            </a:extLst>
          </p:cNvPr>
          <p:cNvSpPr/>
          <p:nvPr/>
        </p:nvSpPr>
        <p:spPr>
          <a:xfrm>
            <a:off x="6421245" y="5460943"/>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8364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37" grpId="0" animBg="1"/>
      <p:bldP spid="39" grpId="0" animBg="1"/>
      <p:bldP spid="43"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#1 Open-Port Attacks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697" y="3398213"/>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 name="Picture 4" descr="Related image">
            <a:extLst>
              <a:ext uri="{FF2B5EF4-FFF2-40B4-BE49-F238E27FC236}">
                <a16:creationId xmlns:a16="http://schemas.microsoft.com/office/drawing/2014/main" id="{34E014B3-D23D-43C8-9D1E-704EF6112D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27" y="5154070"/>
            <a:ext cx="1406570" cy="140657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a:extLst>
              <a:ext uri="{FF2B5EF4-FFF2-40B4-BE49-F238E27FC236}">
                <a16:creationId xmlns:a16="http://schemas.microsoft.com/office/drawing/2014/main" id="{FE4A2FDD-00A9-4D49-B3EC-8D60BB396FB1}"/>
              </a:ext>
            </a:extLst>
          </p:cNvPr>
          <p:cNvCxnSpPr>
            <a:cxnSpLocks/>
          </p:cNvCxnSpPr>
          <p:nvPr/>
        </p:nvCxnSpPr>
        <p:spPr>
          <a:xfrm>
            <a:off x="2446242" y="5776603"/>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8860178-EB93-45E8-B56A-B40605ED18B0}"/>
              </a:ext>
            </a:extLst>
          </p:cNvPr>
          <p:cNvCxnSpPr>
            <a:cxnSpLocks/>
          </p:cNvCxnSpPr>
          <p:nvPr/>
        </p:nvCxnSpPr>
        <p:spPr>
          <a:xfrm>
            <a:off x="5479829" y="5843096"/>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DE75E7-CB79-4884-9D7E-7A884F5B7F14}"/>
              </a:ext>
            </a:extLst>
          </p:cNvPr>
          <p:cNvSpPr/>
          <p:nvPr/>
        </p:nvSpPr>
        <p:spPr>
          <a:xfrm>
            <a:off x="2013904" y="2232554"/>
            <a:ext cx="8869779"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Industry: </a:t>
            </a:r>
            <a:r>
              <a:rPr lang="en-US" sz="2800" dirty="0" err="1">
                <a:solidFill>
                  <a:schemeClr val="tx1"/>
                </a:solidFill>
                <a:latin typeface="Arial" panose="020B0604020202020204" pitchFamily="34" charset="0"/>
                <a:cs typeface="Arial" panose="020B0604020202020204" pitchFamily="34" charset="0"/>
              </a:rPr>
              <a:t>Mirai</a:t>
            </a:r>
            <a:r>
              <a:rPr lang="en-US" sz="2800" dirty="0">
                <a:solidFill>
                  <a:schemeClr val="tx1"/>
                </a:solidFill>
                <a:latin typeface="Arial" panose="020B0604020202020204" pitchFamily="34" charset="0"/>
                <a:cs typeface="Arial" panose="020B0604020202020204" pitchFamily="34" charset="0"/>
              </a:rPr>
              <a:t> (weak credentials), </a:t>
            </a:r>
            <a:r>
              <a:rPr lang="en-US" sz="2800" dirty="0" err="1">
                <a:solidFill>
                  <a:schemeClr val="tx1"/>
                </a:solidFill>
                <a:latin typeface="Arial" panose="020B0604020202020204" pitchFamily="34" charset="0"/>
                <a:cs typeface="Arial" panose="020B0604020202020204" pitchFamily="34" charset="0"/>
              </a:rPr>
              <a:t>IoTReaper</a:t>
            </a:r>
            <a:r>
              <a:rPr lang="en-US" sz="2800" dirty="0">
                <a:solidFill>
                  <a:schemeClr val="tx1"/>
                </a:solidFill>
                <a:latin typeface="Arial" panose="020B0604020202020204" pitchFamily="34" charset="0"/>
                <a:cs typeface="Arial" panose="020B0604020202020204" pitchFamily="34" charset="0"/>
              </a:rPr>
              <a:t>, Hajime (0day vulnerabilities)</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Academic: [Jia et al. INFOCOM18’]</a:t>
            </a:r>
          </a:p>
        </p:txBody>
      </p:sp>
    </p:spTree>
    <p:extLst>
      <p:ext uri="{BB962C8B-B14F-4D97-AF65-F5344CB8AC3E}">
        <p14:creationId xmlns:p14="http://schemas.microsoft.com/office/powerpoint/2010/main" val="326534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#2 Overprivileged Apps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921" y="886412"/>
            <a:ext cx="1405918" cy="140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124"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605" y="899169"/>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593" y="4196140"/>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3" name="Picture 4" descr="Related image">
            <a:extLst>
              <a:ext uri="{FF2B5EF4-FFF2-40B4-BE49-F238E27FC236}">
                <a16:creationId xmlns:a16="http://schemas.microsoft.com/office/drawing/2014/main" id="{C1975099-7337-4EF5-BEE3-CBAEDDFA43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2839" y="1499676"/>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a:extLst>
              <a:ext uri="{FF2B5EF4-FFF2-40B4-BE49-F238E27FC236}">
                <a16:creationId xmlns:a16="http://schemas.microsoft.com/office/drawing/2014/main" id="{BA8FE1E5-2406-4095-AEC2-70876ED28063}"/>
              </a:ext>
            </a:extLst>
          </p:cNvPr>
          <p:cNvCxnSpPr>
            <a:cxnSpLocks/>
            <a:stCxn id="23" idx="2"/>
            <a:endCxn id="1032" idx="0"/>
          </p:cNvCxnSpPr>
          <p:nvPr/>
        </p:nvCxnSpPr>
        <p:spPr>
          <a:xfrm>
            <a:off x="3693150" y="2460297"/>
            <a:ext cx="1200706" cy="1636960"/>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9FF659-A480-41FC-8362-52055363CCFF}"/>
              </a:ext>
            </a:extLst>
          </p:cNvPr>
          <p:cNvCxnSpPr>
            <a:cxnSpLocks/>
          </p:cNvCxnSpPr>
          <p:nvPr/>
        </p:nvCxnSpPr>
        <p:spPr>
          <a:xfrm>
            <a:off x="5698190" y="5380388"/>
            <a:ext cx="1555397"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9D9CB78-1B52-4B02-83CE-E00AA098C258}"/>
              </a:ext>
            </a:extLst>
          </p:cNvPr>
          <p:cNvSpPr/>
          <p:nvPr/>
        </p:nvSpPr>
        <p:spPr>
          <a:xfrm>
            <a:off x="1482090" y="920846"/>
            <a:ext cx="2955691"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092938C7-F01C-4B46-9600-2919FC3D2658}"/>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Related image">
            <a:extLst>
              <a:ext uri="{FF2B5EF4-FFF2-40B4-BE49-F238E27FC236}">
                <a16:creationId xmlns:a16="http://schemas.microsoft.com/office/drawing/2014/main" id="{75E0035A-F585-4AC0-90AF-B8613B966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1246" y="4657292"/>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54A238E6-B4A2-4B3B-8D57-266A909A8737}"/>
              </a:ext>
            </a:extLst>
          </p:cNvPr>
          <p:cNvCxnSpPr>
            <a:cxnSpLocks/>
            <a:stCxn id="37" idx="3"/>
          </p:cNvCxnSpPr>
          <p:nvPr/>
        </p:nvCxnSpPr>
        <p:spPr>
          <a:xfrm flipV="1">
            <a:off x="3301867" y="5137602"/>
            <a:ext cx="107997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C052A3C-8DF7-4081-96B9-6855F5BC4222}"/>
              </a:ext>
            </a:extLst>
          </p:cNvPr>
          <p:cNvSpPr/>
          <p:nvPr/>
        </p:nvSpPr>
        <p:spPr>
          <a:xfrm>
            <a:off x="3543590" y="2409198"/>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[Fernandes et al. SP16’]</a:t>
            </a:r>
          </a:p>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8924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85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3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D714917-1C12-436F-BFF4-5B46A9B93A8C}"/>
              </a:ext>
            </a:extLst>
          </p:cNvPr>
          <p:cNvPicPr>
            <a:picLocks noChangeAspect="1"/>
          </p:cNvPicPr>
          <p:nvPr/>
        </p:nvPicPr>
        <p:blipFill>
          <a:blip r:embed="rId14"/>
          <a:stretch>
            <a:fillRect/>
          </a:stretch>
        </p:blipFill>
        <p:spPr>
          <a:xfrm>
            <a:off x="1881187" y="2038350"/>
            <a:ext cx="8429625" cy="2781300"/>
          </a:xfrm>
          <a:prstGeom prst="rect">
            <a:avLst/>
          </a:prstGeom>
        </p:spPr>
      </p:pic>
    </p:spTree>
    <p:extLst>
      <p:ext uri="{BB962C8B-B14F-4D97-AF65-F5344CB8AC3E}">
        <p14:creationId xmlns:p14="http://schemas.microsoft.com/office/powerpoint/2010/main" val="270949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2" name="Picture 4" descr="Image result for security icon">
            <a:extLst>
              <a:ext uri="{FF2B5EF4-FFF2-40B4-BE49-F238E27FC236}">
                <a16:creationId xmlns:a16="http://schemas.microsoft.com/office/drawing/2014/main" id="{58770443-C6D1-4808-A8D8-D52D0E5E9B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8565" y="2664017"/>
            <a:ext cx="813480" cy="813480"/>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04CAB365-3215-4652-8EDB-2B484A65EE5E}"/>
              </a:ext>
            </a:extLst>
          </p:cNvPr>
          <p:cNvSpPr/>
          <p:nvPr/>
        </p:nvSpPr>
        <p:spPr>
          <a:xfrm>
            <a:off x="3940113" y="3067191"/>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252805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A3EBD162-E25E-4CF8-B0AF-E61905ADC9E4}"/>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security icon">
            <a:extLst>
              <a:ext uri="{FF2B5EF4-FFF2-40B4-BE49-F238E27FC236}">
                <a16:creationId xmlns:a16="http://schemas.microsoft.com/office/drawing/2014/main" id="{71AFB417-4386-4364-95F1-BE674ECC1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3238" y="4782447"/>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ecurity icon">
            <a:extLst>
              <a:ext uri="{FF2B5EF4-FFF2-40B4-BE49-F238E27FC236}">
                <a16:creationId xmlns:a16="http://schemas.microsoft.com/office/drawing/2014/main" id="{4803E445-C3C1-412F-AEEE-58312F0844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801"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10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59</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495402" y="2320259"/>
            <a:ext cx="920119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CLAF: A Credential-Less Authentication Framework for Smart Home Systems</a:t>
            </a:r>
          </a:p>
        </p:txBody>
      </p:sp>
    </p:spTree>
    <p:extLst>
      <p:ext uri="{BB962C8B-B14F-4D97-AF65-F5344CB8AC3E}">
        <p14:creationId xmlns:p14="http://schemas.microsoft.com/office/powerpoint/2010/main" val="266237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6770" y="-1"/>
            <a:ext cx="10515600" cy="746955"/>
          </a:xfrm>
        </p:spPr>
        <p:txBody>
          <a:bodyPr/>
          <a:lstStyle/>
          <a:p>
            <a:r>
              <a:rPr lang="en-US" dirty="0"/>
              <a:t>CLAF Workflow – Three Examples</a:t>
            </a:r>
          </a:p>
        </p:txBody>
      </p:sp>
      <p:pic>
        <p:nvPicPr>
          <p:cNvPr id="7" name="Picture 8" descr="Image result for cloud server icon">
            <a:extLst>
              <a:ext uri="{FF2B5EF4-FFF2-40B4-BE49-F238E27FC236}">
                <a16:creationId xmlns:a16="http://schemas.microsoft.com/office/drawing/2014/main" id="{58FFDE35-8178-4CE6-B218-32349203E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384" y="1235939"/>
            <a:ext cx="1440809" cy="9422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39">
            <a:extLst>
              <a:ext uri="{FF2B5EF4-FFF2-40B4-BE49-F238E27FC236}">
                <a16:creationId xmlns:a16="http://schemas.microsoft.com/office/drawing/2014/main" id="{78E89978-5DE2-4F36-BDD1-FCC1A9B8DBAF}"/>
              </a:ext>
            </a:extLst>
          </p:cNvPr>
          <p:cNvGrpSpPr/>
          <p:nvPr/>
        </p:nvGrpSpPr>
        <p:grpSpPr>
          <a:xfrm>
            <a:off x="518359" y="3354937"/>
            <a:ext cx="2310026" cy="857649"/>
            <a:chOff x="-165780" y="4480223"/>
            <a:chExt cx="2310026" cy="857649"/>
          </a:xfrm>
        </p:grpSpPr>
        <p:pic>
          <p:nvPicPr>
            <p:cNvPr id="9" name="Picture 2" descr="Image result for guard icon">
              <a:extLst>
                <a:ext uri="{FF2B5EF4-FFF2-40B4-BE49-F238E27FC236}">
                  <a16:creationId xmlns:a16="http://schemas.microsoft.com/office/drawing/2014/main" id="{7385C2E0-520B-4D2F-82E0-AB512573D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597" y="4480223"/>
              <a:ext cx="857649" cy="8576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a:extLst>
                <a:ext uri="{FF2B5EF4-FFF2-40B4-BE49-F238E27FC236}">
                  <a16:creationId xmlns:a16="http://schemas.microsoft.com/office/drawing/2014/main" id="{EFD0A5A3-A702-4F5D-8078-9EB31BCB738B}"/>
                </a:ext>
              </a:extLst>
            </p:cNvPr>
            <p:cNvSpPr txBox="1"/>
            <p:nvPr/>
          </p:nvSpPr>
          <p:spPr>
            <a:xfrm>
              <a:off x="-165780" y="4604252"/>
              <a:ext cx="1236666" cy="646331"/>
            </a:xfrm>
            <a:prstGeom prst="rect">
              <a:avLst/>
            </a:prstGeom>
            <a:noFill/>
          </p:spPr>
          <p:txBody>
            <a:bodyPr wrap="square" rtlCol="0">
              <a:spAutoFit/>
            </a:bodyPr>
            <a:lstStyle/>
            <a:p>
              <a:pPr algn="ctr"/>
              <a:r>
                <a:rPr lang="en-US" altLang="zh-CN" b="1" dirty="0"/>
                <a:t>Evidence</a:t>
              </a:r>
              <a:r>
                <a:rPr lang="zh-CN" altLang="en-US" b="1" dirty="0"/>
                <a:t> </a:t>
              </a:r>
              <a:r>
                <a:rPr lang="en-US" altLang="zh-CN" b="1" dirty="0"/>
                <a:t>Provider</a:t>
              </a:r>
              <a:endParaRPr lang="en-US" b="1" dirty="0"/>
            </a:p>
          </p:txBody>
        </p:sp>
      </p:grpSp>
      <p:cxnSp>
        <p:nvCxnSpPr>
          <p:cNvPr id="11" name="Straight Arrow Connector 9">
            <a:extLst>
              <a:ext uri="{FF2B5EF4-FFF2-40B4-BE49-F238E27FC236}">
                <a16:creationId xmlns:a16="http://schemas.microsoft.com/office/drawing/2014/main" id="{9FC723B8-4790-40D3-9F2C-03AB0064E812}"/>
              </a:ext>
            </a:extLst>
          </p:cNvPr>
          <p:cNvCxnSpPr>
            <a:cxnSpLocks/>
            <a:endCxn id="7" idx="2"/>
          </p:cNvCxnSpPr>
          <p:nvPr/>
        </p:nvCxnSpPr>
        <p:spPr>
          <a:xfrm flipV="1">
            <a:off x="2828385" y="2178228"/>
            <a:ext cx="1314404" cy="287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0">
            <a:extLst>
              <a:ext uri="{FF2B5EF4-FFF2-40B4-BE49-F238E27FC236}">
                <a16:creationId xmlns:a16="http://schemas.microsoft.com/office/drawing/2014/main" id="{15024307-F1BC-4E21-B47E-754FAE2DDD51}"/>
              </a:ext>
            </a:extLst>
          </p:cNvPr>
          <p:cNvCxnSpPr>
            <a:cxnSpLocks/>
            <a:stCxn id="7" idx="2"/>
          </p:cNvCxnSpPr>
          <p:nvPr/>
        </p:nvCxnSpPr>
        <p:spPr>
          <a:xfrm>
            <a:off x="4142789" y="2178228"/>
            <a:ext cx="2189204" cy="855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A70D777D-2925-416E-9215-13CE42175983}"/>
              </a:ext>
            </a:extLst>
          </p:cNvPr>
          <p:cNvCxnSpPr>
            <a:cxnSpLocks/>
          </p:cNvCxnSpPr>
          <p:nvPr/>
        </p:nvCxnSpPr>
        <p:spPr>
          <a:xfrm flipV="1">
            <a:off x="2854355" y="4291501"/>
            <a:ext cx="3000822" cy="9822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0">
            <a:extLst>
              <a:ext uri="{FF2B5EF4-FFF2-40B4-BE49-F238E27FC236}">
                <a16:creationId xmlns:a16="http://schemas.microsoft.com/office/drawing/2014/main" id="{C23B5DEF-DB16-47BD-BC3A-7AE6F9D869B0}"/>
              </a:ext>
            </a:extLst>
          </p:cNvPr>
          <p:cNvCxnSpPr>
            <a:cxnSpLocks/>
          </p:cNvCxnSpPr>
          <p:nvPr/>
        </p:nvCxnSpPr>
        <p:spPr>
          <a:xfrm>
            <a:off x="2880586" y="3484192"/>
            <a:ext cx="2851986" cy="7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27">
            <a:extLst>
              <a:ext uri="{FF2B5EF4-FFF2-40B4-BE49-F238E27FC236}">
                <a16:creationId xmlns:a16="http://schemas.microsoft.com/office/drawing/2014/main" id="{9E5F7447-1E41-42D5-A6A1-3A295C1B559F}"/>
              </a:ext>
            </a:extLst>
          </p:cNvPr>
          <p:cNvSpPr/>
          <p:nvPr/>
        </p:nvSpPr>
        <p:spPr>
          <a:xfrm>
            <a:off x="9746509" y="2473226"/>
            <a:ext cx="2269066" cy="1977622"/>
          </a:xfrm>
          <a:prstGeom prst="roundRect">
            <a:avLst/>
          </a:prstGeom>
          <a:solidFill>
            <a:srgbClr val="C4F02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28">
            <a:extLst>
              <a:ext uri="{FF2B5EF4-FFF2-40B4-BE49-F238E27FC236}">
                <a16:creationId xmlns:a16="http://schemas.microsoft.com/office/drawing/2014/main" id="{E1AEC4AE-9E53-49B6-AD31-A46DC58E8A9E}"/>
              </a:ext>
            </a:extLst>
          </p:cNvPr>
          <p:cNvSpPr/>
          <p:nvPr/>
        </p:nvSpPr>
        <p:spPr>
          <a:xfrm>
            <a:off x="9930385" y="3165992"/>
            <a:ext cx="1930399" cy="114696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34">
            <a:extLst>
              <a:ext uri="{FF2B5EF4-FFF2-40B4-BE49-F238E27FC236}">
                <a16:creationId xmlns:a16="http://schemas.microsoft.com/office/drawing/2014/main" id="{E8644B54-EFDB-4229-8022-F1AB78E4CBE2}"/>
              </a:ext>
            </a:extLst>
          </p:cNvPr>
          <p:cNvCxnSpPr>
            <a:cxnSpLocks/>
            <a:stCxn id="20" idx="2"/>
          </p:cNvCxnSpPr>
          <p:nvPr/>
        </p:nvCxnSpPr>
        <p:spPr>
          <a:xfrm>
            <a:off x="6390376" y="4743509"/>
            <a:ext cx="1012041" cy="9168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48">
            <a:extLst>
              <a:ext uri="{FF2B5EF4-FFF2-40B4-BE49-F238E27FC236}">
                <a16:creationId xmlns:a16="http://schemas.microsoft.com/office/drawing/2014/main" id="{2280AD3C-F0E6-42F9-A1EB-B0781342DC0A}"/>
              </a:ext>
            </a:extLst>
          </p:cNvPr>
          <p:cNvSpPr txBox="1"/>
          <p:nvPr/>
        </p:nvSpPr>
        <p:spPr>
          <a:xfrm>
            <a:off x="2793708" y="796266"/>
            <a:ext cx="2654979" cy="369332"/>
          </a:xfrm>
          <a:prstGeom prst="rect">
            <a:avLst/>
          </a:prstGeom>
          <a:noFill/>
        </p:spPr>
        <p:txBody>
          <a:bodyPr wrap="square" rtlCol="0">
            <a:spAutoFit/>
          </a:bodyPr>
          <a:lstStyle/>
          <a:p>
            <a:pPr algn="ctr"/>
            <a:r>
              <a:rPr lang="en-US" altLang="zh-CN" b="1" dirty="0"/>
              <a:t>Smart</a:t>
            </a:r>
            <a:r>
              <a:rPr lang="zh-CN" altLang="en-US" b="1" dirty="0"/>
              <a:t> </a:t>
            </a:r>
            <a:r>
              <a:rPr lang="en-US" altLang="zh-CN" b="1" dirty="0"/>
              <a:t>Home</a:t>
            </a:r>
            <a:r>
              <a:rPr lang="zh-CN" altLang="en-US" b="1" dirty="0"/>
              <a:t> </a:t>
            </a:r>
            <a:r>
              <a:rPr lang="en-US" altLang="zh-CN" b="1" dirty="0"/>
              <a:t>Server</a:t>
            </a:r>
            <a:endParaRPr lang="en-US" b="1" dirty="0"/>
          </a:p>
        </p:txBody>
      </p:sp>
      <p:sp>
        <p:nvSpPr>
          <p:cNvPr id="19" name="TextBox 50">
            <a:extLst>
              <a:ext uri="{FF2B5EF4-FFF2-40B4-BE49-F238E27FC236}">
                <a16:creationId xmlns:a16="http://schemas.microsoft.com/office/drawing/2014/main" id="{C1B11F8C-C49B-4077-9934-A3C980AC1CFD}"/>
              </a:ext>
            </a:extLst>
          </p:cNvPr>
          <p:cNvSpPr txBox="1"/>
          <p:nvPr/>
        </p:nvSpPr>
        <p:spPr>
          <a:xfrm>
            <a:off x="0" y="2124132"/>
            <a:ext cx="2194703" cy="369332"/>
          </a:xfrm>
          <a:prstGeom prst="rect">
            <a:avLst/>
          </a:prstGeom>
          <a:noFill/>
        </p:spPr>
        <p:txBody>
          <a:bodyPr wrap="square" rtlCol="0">
            <a:spAutoFit/>
          </a:bodyPr>
          <a:lstStyle/>
          <a:p>
            <a:pPr algn="ctr"/>
            <a:r>
              <a:rPr lang="en-US" altLang="zh-CN" b="1" dirty="0"/>
              <a:t>Light-Control App</a:t>
            </a:r>
            <a:endParaRPr lang="en-US" b="1" dirty="0"/>
          </a:p>
        </p:txBody>
      </p:sp>
      <p:sp>
        <p:nvSpPr>
          <p:cNvPr id="20" name="TextBox 52">
            <a:extLst>
              <a:ext uri="{FF2B5EF4-FFF2-40B4-BE49-F238E27FC236}">
                <a16:creationId xmlns:a16="http://schemas.microsoft.com/office/drawing/2014/main" id="{A1F82B55-DEF3-4A81-ACBD-654A93D97E47}"/>
              </a:ext>
            </a:extLst>
          </p:cNvPr>
          <p:cNvSpPr txBox="1"/>
          <p:nvPr/>
        </p:nvSpPr>
        <p:spPr>
          <a:xfrm>
            <a:off x="5172168" y="4374177"/>
            <a:ext cx="2436415" cy="369332"/>
          </a:xfrm>
          <a:prstGeom prst="rect">
            <a:avLst/>
          </a:prstGeom>
          <a:noFill/>
        </p:spPr>
        <p:txBody>
          <a:bodyPr wrap="square" rtlCol="0">
            <a:spAutoFit/>
          </a:bodyPr>
          <a:lstStyle/>
          <a:p>
            <a:pPr algn="ctr"/>
            <a:r>
              <a:rPr lang="en-US" altLang="zh-CN" b="1" dirty="0"/>
              <a:t>Operation</a:t>
            </a:r>
            <a:r>
              <a:rPr lang="zh-CN" altLang="en-US" b="1" dirty="0"/>
              <a:t> </a:t>
            </a:r>
            <a:r>
              <a:rPr lang="en-US" altLang="zh-CN" b="1" dirty="0"/>
              <a:t>Handler</a:t>
            </a:r>
            <a:endParaRPr lang="en-US" b="1" dirty="0"/>
          </a:p>
        </p:txBody>
      </p:sp>
      <p:sp>
        <p:nvSpPr>
          <p:cNvPr id="21" name="TextBox 53">
            <a:extLst>
              <a:ext uri="{FF2B5EF4-FFF2-40B4-BE49-F238E27FC236}">
                <a16:creationId xmlns:a16="http://schemas.microsoft.com/office/drawing/2014/main" id="{86EB33ED-0D9E-42E0-9A24-9C43A4469E65}"/>
              </a:ext>
            </a:extLst>
          </p:cNvPr>
          <p:cNvSpPr txBox="1"/>
          <p:nvPr/>
        </p:nvSpPr>
        <p:spPr>
          <a:xfrm>
            <a:off x="3670370" y="6130459"/>
            <a:ext cx="2286000" cy="369332"/>
          </a:xfrm>
          <a:prstGeom prst="rect">
            <a:avLst/>
          </a:prstGeom>
          <a:noFill/>
        </p:spPr>
        <p:txBody>
          <a:bodyPr wrap="square" rtlCol="0">
            <a:spAutoFit/>
          </a:bodyPr>
          <a:lstStyle/>
          <a:p>
            <a:pPr algn="ctr"/>
            <a:r>
              <a:rPr lang="en-US" altLang="zh-CN" b="1" dirty="0"/>
              <a:t>Smart</a:t>
            </a:r>
            <a:r>
              <a:rPr lang="zh-CN" altLang="en-US" b="1" dirty="0"/>
              <a:t> </a:t>
            </a:r>
            <a:r>
              <a:rPr lang="en-US" altLang="zh-CN" b="1" dirty="0"/>
              <a:t>Light Bulb</a:t>
            </a:r>
            <a:endParaRPr lang="en-US" b="1" dirty="0"/>
          </a:p>
        </p:txBody>
      </p:sp>
      <p:sp>
        <p:nvSpPr>
          <p:cNvPr id="22" name="TextBox 56">
            <a:extLst>
              <a:ext uri="{FF2B5EF4-FFF2-40B4-BE49-F238E27FC236}">
                <a16:creationId xmlns:a16="http://schemas.microsoft.com/office/drawing/2014/main" id="{541DF659-D5D5-497B-8BAC-EB2BA79B1F7F}"/>
              </a:ext>
            </a:extLst>
          </p:cNvPr>
          <p:cNvSpPr txBox="1"/>
          <p:nvPr/>
        </p:nvSpPr>
        <p:spPr>
          <a:xfrm>
            <a:off x="9591038" y="2591152"/>
            <a:ext cx="2609091" cy="461665"/>
          </a:xfrm>
          <a:prstGeom prst="rect">
            <a:avLst/>
          </a:prstGeom>
          <a:noFill/>
        </p:spPr>
        <p:txBody>
          <a:bodyPr wrap="square" rtlCol="0">
            <a:spAutoFit/>
          </a:bodyPr>
          <a:lstStyle/>
          <a:p>
            <a:pPr algn="ctr"/>
            <a:r>
              <a:rPr lang="en-US" altLang="zh-CN" sz="2400" b="1" dirty="0"/>
              <a:t>Policy Server</a:t>
            </a:r>
            <a:endParaRPr lang="en-US" sz="2400" b="1" dirty="0"/>
          </a:p>
        </p:txBody>
      </p:sp>
      <mc:AlternateContent xmlns:mc="http://schemas.openxmlformats.org/markup-compatibility/2006" xmlns:a14="http://schemas.microsoft.com/office/drawing/2010/main">
        <mc:Choice Requires="a14">
          <p:sp>
            <p:nvSpPr>
              <p:cNvPr id="23" name="TextBox 57">
                <a:extLst>
                  <a:ext uri="{FF2B5EF4-FFF2-40B4-BE49-F238E27FC236}">
                    <a16:creationId xmlns:a16="http://schemas.microsoft.com/office/drawing/2014/main" id="{8C735E0C-74AB-4867-B953-FC729F7464C0}"/>
                  </a:ext>
                </a:extLst>
              </p:cNvPr>
              <p:cNvSpPr txBox="1"/>
              <p:nvPr/>
            </p:nvSpPr>
            <p:spPr>
              <a:xfrm>
                <a:off x="9904415" y="3170743"/>
                <a:ext cx="1956369" cy="991490"/>
              </a:xfrm>
              <a:prstGeom prst="rect">
                <a:avLst/>
              </a:prstGeom>
              <a:noFill/>
            </p:spPr>
            <p:txBody>
              <a:bodyPr wrap="square" rtlCol="0">
                <a:spAutoFit/>
              </a:bodyPr>
              <a:lstStyle/>
              <a:p>
                <a:pPr algn="ctr"/>
                <a:r>
                  <a:rPr lang="en-US" altLang="zh-CN" sz="2000" b="1" dirty="0"/>
                  <a:t>policy</a:t>
                </a:r>
                <a:endParaRPr lang="en-US" altLang="zh-CN" sz="2400" b="1" dirty="0"/>
              </a:p>
              <a:p>
                <a:pPr algn="ctr"/>
                <a:r>
                  <a:rPr lang="en-US" altLang="zh-CN" b="1" dirty="0">
                    <a:latin typeface="Cambria Math" panose="02040503050406030204" pitchFamily="18" charset="0"/>
                    <a:ea typeface="Cambria Math" panose="02040503050406030204" pitchFamily="18" charset="0"/>
                  </a:rPr>
                  <a:t>P</a:t>
                </a:r>
                <a:r>
                  <a:rPr lang="zh-CN" altLang="en-US" b="1" dirty="0">
                    <a:latin typeface="Cambria Math" panose="02040503050406030204" pitchFamily="18" charset="0"/>
                  </a:rPr>
                  <a:t> </a:t>
                </a:r>
                <a:r>
                  <a:rPr lang="en-US" altLang="zh-CN" b="1" dirty="0">
                    <a:latin typeface="Cambria Math" panose="02040503050406030204" pitchFamily="18" charset="0"/>
                    <a:ea typeface="Cambria Math" panose="02040503050406030204" pitchFamily="18" charset="0"/>
                  </a:rPr>
                  <a:t>=</a:t>
                </a:r>
                <a:r>
                  <a:rPr lang="zh-CN" altLang="en-US" b="1" dirty="0">
                    <a:latin typeface="Cambria Math" panose="02040503050406030204" pitchFamily="18" charset="0"/>
                  </a:rPr>
                  <a:t> </a:t>
                </a:r>
                <a:r>
                  <a:rPr lang="en-US" altLang="zh-CN" b="1" dirty="0">
                    <a:latin typeface="Cambria Math" panose="02040503050406030204" pitchFamily="18" charset="0"/>
                    <a:ea typeface="Cambria Math" panose="02040503050406030204" pitchFamily="18" charset="0"/>
                  </a:rPr>
                  <a:t>{p</a:t>
                </a:r>
                <a:r>
                  <a:rPr lang="en-US" altLang="zh-CN" b="1" baseline="-25000" dirty="0">
                    <a:latin typeface="Cambria Math" panose="02040503050406030204" pitchFamily="18" charset="0"/>
                    <a:ea typeface="Cambria Math" panose="02040503050406030204" pitchFamily="18" charset="0"/>
                  </a:rPr>
                  <a:t>1</a:t>
                </a:r>
                <a:r>
                  <a:rPr lang="en-US" altLang="zh-CN" b="1" dirty="0">
                    <a:latin typeface="Cambria Math" panose="02040503050406030204" pitchFamily="18" charset="0"/>
                    <a:ea typeface="Cambria Math" panose="02040503050406030204" pitchFamily="18" charset="0"/>
                  </a:rPr>
                  <a:t> p</a:t>
                </a:r>
                <a:r>
                  <a:rPr lang="en-US" altLang="zh-CN" b="1" baseline="-25000" dirty="0">
                    <a:latin typeface="Cambria Math" panose="02040503050406030204" pitchFamily="18" charset="0"/>
                    <a:ea typeface="Cambria Math" panose="02040503050406030204" pitchFamily="18" charset="0"/>
                  </a:rPr>
                  <a:t>2</a:t>
                </a:r>
                <a:r>
                  <a:rPr lang="en-US" altLang="zh-CN" b="1" dirty="0">
                    <a:latin typeface="Cambria Math" panose="02040503050406030204" pitchFamily="18" charset="0"/>
                    <a:ea typeface="Cambria Math" panose="02040503050406030204" pitchFamily="18" charset="0"/>
                  </a:rPr>
                  <a:t>,…};</a:t>
                </a:r>
              </a:p>
              <a:p>
                <a:pPr algn="ctr"/>
                <a:r>
                  <a:rPr lang="en-US" altLang="zh-CN" b="1" dirty="0">
                    <a:latin typeface="Cambria Math" panose="02040503050406030204" pitchFamily="18" charset="0"/>
                    <a:ea typeface="Cambria Math" panose="02040503050406030204" pitchFamily="18" charset="0"/>
                  </a:rPr>
                  <a:t>p</a:t>
                </a:r>
                <a:r>
                  <a:rPr lang="en-US" altLang="zh-CN" b="1" baseline="-25000" dirty="0">
                    <a:latin typeface="Cambria Math" panose="02040503050406030204" pitchFamily="18" charset="0"/>
                    <a:ea typeface="Cambria Math" panose="02040503050406030204" pitchFamily="18" charset="0"/>
                  </a:rPr>
                  <a:t>i</a:t>
                </a:r>
                <a:r>
                  <a:rPr lang="zh-CN" altLang="en-US" b="1" dirty="0">
                    <a:latin typeface="Cambria Math" panose="02040503050406030204" pitchFamily="18" charset="0"/>
                  </a:rPr>
                  <a:t> </a:t>
                </a:r>
                <a:r>
                  <a:rPr lang="en-US" altLang="zh-CN" b="1" dirty="0"/>
                  <a:t>=</a:t>
                </a:r>
                <a:r>
                  <a:rPr lang="zh-CN" altLang="en-US" b="1" dirty="0"/>
                  <a:t> </a:t>
                </a:r>
                <a:r>
                  <a:rPr lang="en-US" altLang="zh-CN" b="1" dirty="0"/>
                  <a:t>(</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𝒑</m:t>
                        </m:r>
                      </m:sup>
                    </m:sSubSup>
                  </m:oMath>
                </a14:m>
                <a:r>
                  <a:rPr lang="en-US" altLang="zh-CN" b="1" dirty="0"/>
                  <a:t>,</a:t>
                </a:r>
                <a:r>
                  <a:rPr lang="zh-CN" altLang="en-US" b="1" dirty="0"/>
                  <a:t> </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𝒐𝒑</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𝒑</m:t>
                        </m:r>
                      </m:sup>
                    </m:sSubSup>
                  </m:oMath>
                </a14:m>
                <a:r>
                  <a:rPr lang="en-US" altLang="zh-CN" b="1" dirty="0"/>
                  <a:t>, </a:t>
                </a:r>
                <a14:m>
                  <m:oMath xmlns:m="http://schemas.openxmlformats.org/officeDocument/2006/math">
                    <m:sSubSup>
                      <m:sSubSupPr>
                        <m:ctrlPr>
                          <a:rPr lang="en-US" altLang="zh-CN" b="1" i="1">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1" i="1">
                            <a:latin typeface="Cambria Math" panose="02040503050406030204" pitchFamily="18" charset="0"/>
                          </a:rPr>
                          <m:t>𝒊</m:t>
                        </m:r>
                      </m:sub>
                      <m:sup>
                        <m:r>
                          <a:rPr lang="en-US" altLang="zh-CN" b="1" i="1">
                            <a:latin typeface="Cambria Math" panose="02040503050406030204" pitchFamily="18" charset="0"/>
                          </a:rPr>
                          <m:t>𝒑</m:t>
                        </m:r>
                      </m:sup>
                    </m:sSubSup>
                  </m:oMath>
                </a14:m>
                <a:r>
                  <a:rPr lang="en-US" altLang="zh-CN" b="1" dirty="0"/>
                  <a:t>)</a:t>
                </a:r>
                <a:endParaRPr lang="en-US" b="1" dirty="0"/>
              </a:p>
            </p:txBody>
          </p:sp>
        </mc:Choice>
        <mc:Fallback xmlns="">
          <p:sp>
            <p:nvSpPr>
              <p:cNvPr id="23" name="TextBox 57">
                <a:extLst>
                  <a:ext uri="{FF2B5EF4-FFF2-40B4-BE49-F238E27FC236}">
                    <a16:creationId xmlns:a16="http://schemas.microsoft.com/office/drawing/2014/main" id="{8C735E0C-74AB-4867-B953-FC729F7464C0}"/>
                  </a:ext>
                </a:extLst>
              </p:cNvPr>
              <p:cNvSpPr txBox="1">
                <a:spLocks noRot="1" noChangeAspect="1" noMove="1" noResize="1" noEditPoints="1" noAdjustHandles="1" noChangeArrowheads="1" noChangeShapeType="1" noTextEdit="1"/>
              </p:cNvSpPr>
              <p:nvPr/>
            </p:nvSpPr>
            <p:spPr>
              <a:xfrm>
                <a:off x="9904415" y="3170743"/>
                <a:ext cx="1956369" cy="991490"/>
              </a:xfrm>
              <a:prstGeom prst="rect">
                <a:avLst/>
              </a:prstGeom>
              <a:blipFill>
                <a:blip r:embed="rId4"/>
                <a:stretch>
                  <a:fillRect t="-3067" b="-73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60">
                <a:extLst>
                  <a:ext uri="{FF2B5EF4-FFF2-40B4-BE49-F238E27FC236}">
                    <a16:creationId xmlns:a16="http://schemas.microsoft.com/office/drawing/2014/main" id="{DB5F54AC-DC3B-4206-A1FA-11516ADD9692}"/>
                  </a:ext>
                </a:extLst>
              </p:cNvPr>
              <p:cNvSpPr/>
              <p:nvPr/>
            </p:nvSpPr>
            <p:spPr>
              <a:xfrm rot="20948345">
                <a:off x="2697168" y="1831092"/>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24" name="Rectangle 60">
                <a:extLst>
                  <a:ext uri="{FF2B5EF4-FFF2-40B4-BE49-F238E27FC236}">
                    <a16:creationId xmlns:a16="http://schemas.microsoft.com/office/drawing/2014/main" id="{DB5F54AC-DC3B-4206-A1FA-11516ADD9692}"/>
                  </a:ext>
                </a:extLst>
              </p:cNvPr>
              <p:cNvSpPr>
                <a:spLocks noRot="1" noChangeAspect="1" noMove="1" noResize="1" noEditPoints="1" noAdjustHandles="1" noChangeArrowheads="1" noChangeShapeType="1" noTextEdit="1"/>
              </p:cNvSpPr>
              <p:nvPr/>
            </p:nvSpPr>
            <p:spPr>
              <a:xfrm rot="20948345">
                <a:off x="2697168" y="1831092"/>
                <a:ext cx="812979" cy="496674"/>
              </a:xfrm>
              <a:prstGeom prst="rect">
                <a:avLst/>
              </a:prstGeom>
              <a:blipFill>
                <a:blip r:embed="rId5"/>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61">
                <a:extLst>
                  <a:ext uri="{FF2B5EF4-FFF2-40B4-BE49-F238E27FC236}">
                    <a16:creationId xmlns:a16="http://schemas.microsoft.com/office/drawing/2014/main" id="{8C39E0A3-662D-416A-A44E-9B35EFDE2680}"/>
                  </a:ext>
                </a:extLst>
              </p:cNvPr>
              <p:cNvSpPr/>
              <p:nvPr/>
            </p:nvSpPr>
            <p:spPr>
              <a:xfrm rot="1407068">
                <a:off x="4765678" y="2047006"/>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25" name="Rectangle 61">
                <a:extLst>
                  <a:ext uri="{FF2B5EF4-FFF2-40B4-BE49-F238E27FC236}">
                    <a16:creationId xmlns:a16="http://schemas.microsoft.com/office/drawing/2014/main" id="{8C39E0A3-662D-416A-A44E-9B35EFDE2680}"/>
                  </a:ext>
                </a:extLst>
              </p:cNvPr>
              <p:cNvSpPr>
                <a:spLocks noRot="1" noChangeAspect="1" noMove="1" noResize="1" noEditPoints="1" noAdjustHandles="1" noChangeArrowheads="1" noChangeShapeType="1" noTextEdit="1"/>
              </p:cNvSpPr>
              <p:nvPr/>
            </p:nvSpPr>
            <p:spPr>
              <a:xfrm rot="1407068">
                <a:off x="4765678" y="2047006"/>
                <a:ext cx="812979" cy="4966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Rectangle 69">
                <a:extLst>
                  <a:ext uri="{FF2B5EF4-FFF2-40B4-BE49-F238E27FC236}">
                    <a16:creationId xmlns:a16="http://schemas.microsoft.com/office/drawing/2014/main" id="{75740E37-61D4-443F-8965-5CDFCB1479F2}"/>
                  </a:ext>
                </a:extLst>
              </p:cNvPr>
              <p:cNvSpPr/>
              <p:nvPr/>
            </p:nvSpPr>
            <p:spPr>
              <a:xfrm>
                <a:off x="5042198" y="4740293"/>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26" name="Rectangle 69">
                <a:extLst>
                  <a:ext uri="{FF2B5EF4-FFF2-40B4-BE49-F238E27FC236}">
                    <a16:creationId xmlns:a16="http://schemas.microsoft.com/office/drawing/2014/main" id="{75740E37-61D4-443F-8965-5CDFCB1479F2}"/>
                  </a:ext>
                </a:extLst>
              </p:cNvPr>
              <p:cNvSpPr>
                <a:spLocks noRot="1" noChangeAspect="1" noMove="1" noResize="1" noEditPoints="1" noAdjustHandles="1" noChangeArrowheads="1" noChangeShapeType="1" noTextEdit="1"/>
              </p:cNvSpPr>
              <p:nvPr/>
            </p:nvSpPr>
            <p:spPr>
              <a:xfrm>
                <a:off x="5042198" y="4740293"/>
                <a:ext cx="812979" cy="496674"/>
              </a:xfrm>
              <a:prstGeom prst="rect">
                <a:avLst/>
              </a:prstGeom>
              <a:blipFill>
                <a:blip r:embed="rId7"/>
                <a:stretch>
                  <a:fillRect b="-11111"/>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B7E32CEE-A5A0-401B-B3FE-6BA77FB175A6}"/>
              </a:ext>
            </a:extLst>
          </p:cNvPr>
          <p:cNvPicPr>
            <a:picLocks noChangeAspect="1"/>
          </p:cNvPicPr>
          <p:nvPr/>
        </p:nvPicPr>
        <p:blipFill>
          <a:blip r:embed="rId8"/>
          <a:stretch>
            <a:fillRect/>
          </a:stretch>
        </p:blipFill>
        <p:spPr>
          <a:xfrm>
            <a:off x="4452270" y="5404301"/>
            <a:ext cx="766245" cy="766245"/>
          </a:xfrm>
          <a:prstGeom prst="rect">
            <a:avLst/>
          </a:prstGeom>
        </p:spPr>
      </p:pic>
      <p:cxnSp>
        <p:nvCxnSpPr>
          <p:cNvPr id="29" name="Straight Arrow Connector 34">
            <a:extLst>
              <a:ext uri="{FF2B5EF4-FFF2-40B4-BE49-F238E27FC236}">
                <a16:creationId xmlns:a16="http://schemas.microsoft.com/office/drawing/2014/main" id="{F45FE2F1-5A45-479D-A9A1-2B7C45C8B290}"/>
              </a:ext>
            </a:extLst>
          </p:cNvPr>
          <p:cNvCxnSpPr>
            <a:cxnSpLocks/>
            <a:stCxn id="20" idx="2"/>
          </p:cNvCxnSpPr>
          <p:nvPr/>
        </p:nvCxnSpPr>
        <p:spPr>
          <a:xfrm flipH="1">
            <a:off x="5284028" y="4743509"/>
            <a:ext cx="1106348" cy="963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69">
                <a:extLst>
                  <a:ext uri="{FF2B5EF4-FFF2-40B4-BE49-F238E27FC236}">
                    <a16:creationId xmlns:a16="http://schemas.microsoft.com/office/drawing/2014/main" id="{C5544422-2A7E-4875-A0D7-8D7614CCAFF0}"/>
                  </a:ext>
                </a:extLst>
              </p:cNvPr>
              <p:cNvSpPr/>
              <p:nvPr/>
            </p:nvSpPr>
            <p:spPr>
              <a:xfrm>
                <a:off x="7205576" y="4807289"/>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𝟐</m:t>
                          </m:r>
                        </m:sub>
                      </m:sSub>
                    </m:oMath>
                  </m:oMathPara>
                </a14:m>
                <a:endParaRPr lang="en-US" sz="2400" dirty="0"/>
              </a:p>
            </p:txBody>
          </p:sp>
        </mc:Choice>
        <mc:Fallback xmlns="">
          <p:sp>
            <p:nvSpPr>
              <p:cNvPr id="30" name="Rectangle 69">
                <a:extLst>
                  <a:ext uri="{FF2B5EF4-FFF2-40B4-BE49-F238E27FC236}">
                    <a16:creationId xmlns:a16="http://schemas.microsoft.com/office/drawing/2014/main" id="{C5544422-2A7E-4875-A0D7-8D7614CCAFF0}"/>
                  </a:ext>
                </a:extLst>
              </p:cNvPr>
              <p:cNvSpPr>
                <a:spLocks noRot="1" noChangeAspect="1" noMove="1" noResize="1" noEditPoints="1" noAdjustHandles="1" noChangeArrowheads="1" noChangeShapeType="1" noTextEdit="1"/>
              </p:cNvSpPr>
              <p:nvPr/>
            </p:nvSpPr>
            <p:spPr>
              <a:xfrm>
                <a:off x="7205576" y="4807289"/>
                <a:ext cx="812979" cy="496674"/>
              </a:xfrm>
              <a:prstGeom prst="rect">
                <a:avLst/>
              </a:prstGeom>
              <a:blipFill>
                <a:blip r:embed="rId9"/>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Rectangle 69">
                <a:extLst>
                  <a:ext uri="{FF2B5EF4-FFF2-40B4-BE49-F238E27FC236}">
                    <a16:creationId xmlns:a16="http://schemas.microsoft.com/office/drawing/2014/main" id="{83B93B23-C13A-4AC7-AB95-8E13AE505CC7}"/>
                  </a:ext>
                </a:extLst>
              </p:cNvPr>
              <p:cNvSpPr/>
              <p:nvPr/>
            </p:nvSpPr>
            <p:spPr>
              <a:xfrm rot="20677972">
                <a:off x="3539775" y="4369548"/>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𝟐</m:t>
                          </m:r>
                        </m:sub>
                      </m:sSub>
                    </m:oMath>
                  </m:oMathPara>
                </a14:m>
                <a:endParaRPr lang="en-US" sz="2400" dirty="0"/>
              </a:p>
            </p:txBody>
          </p:sp>
        </mc:Choice>
        <mc:Fallback xmlns="">
          <p:sp>
            <p:nvSpPr>
              <p:cNvPr id="31" name="Rectangle 69">
                <a:extLst>
                  <a:ext uri="{FF2B5EF4-FFF2-40B4-BE49-F238E27FC236}">
                    <a16:creationId xmlns:a16="http://schemas.microsoft.com/office/drawing/2014/main" id="{83B93B23-C13A-4AC7-AB95-8E13AE505CC7}"/>
                  </a:ext>
                </a:extLst>
              </p:cNvPr>
              <p:cNvSpPr>
                <a:spLocks noRot="1" noChangeAspect="1" noMove="1" noResize="1" noEditPoints="1" noAdjustHandles="1" noChangeArrowheads="1" noChangeShapeType="1" noTextEdit="1"/>
              </p:cNvSpPr>
              <p:nvPr/>
            </p:nvSpPr>
            <p:spPr>
              <a:xfrm rot="20677972">
                <a:off x="3539775" y="4369548"/>
                <a:ext cx="812979" cy="496674"/>
              </a:xfrm>
              <a:prstGeom prst="rect">
                <a:avLst/>
              </a:prstGeom>
              <a:blipFill>
                <a:blip r:embed="rId10"/>
                <a:stretch>
                  <a:fillRect b="-1739"/>
                </a:stretch>
              </a:blipFill>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id="{F88C27AD-5DD8-4EEA-879F-C5CAA1AA7D37}"/>
              </a:ext>
            </a:extLst>
          </p:cNvPr>
          <p:cNvPicPr>
            <a:picLocks noChangeAspect="1"/>
          </p:cNvPicPr>
          <p:nvPr/>
        </p:nvPicPr>
        <p:blipFill>
          <a:blip r:embed="rId11"/>
          <a:stretch>
            <a:fillRect/>
          </a:stretch>
        </p:blipFill>
        <p:spPr>
          <a:xfrm>
            <a:off x="7521666" y="5480131"/>
            <a:ext cx="702750" cy="702750"/>
          </a:xfrm>
          <a:prstGeom prst="rect">
            <a:avLst/>
          </a:prstGeom>
        </p:spPr>
      </p:pic>
      <p:sp>
        <p:nvSpPr>
          <p:cNvPr id="33" name="TextBox 53">
            <a:extLst>
              <a:ext uri="{FF2B5EF4-FFF2-40B4-BE49-F238E27FC236}">
                <a16:creationId xmlns:a16="http://schemas.microsoft.com/office/drawing/2014/main" id="{2F810738-D203-4CFF-A13E-563DF084E584}"/>
              </a:ext>
            </a:extLst>
          </p:cNvPr>
          <p:cNvSpPr txBox="1"/>
          <p:nvPr/>
        </p:nvSpPr>
        <p:spPr>
          <a:xfrm>
            <a:off x="6937975" y="6174019"/>
            <a:ext cx="1929582" cy="369332"/>
          </a:xfrm>
          <a:prstGeom prst="rect">
            <a:avLst/>
          </a:prstGeom>
          <a:noFill/>
        </p:spPr>
        <p:txBody>
          <a:bodyPr wrap="square" rtlCol="0">
            <a:spAutoFit/>
          </a:bodyPr>
          <a:lstStyle/>
          <a:p>
            <a:pPr algn="ctr"/>
            <a:r>
              <a:rPr lang="en-US" altLang="zh-CN" b="1" dirty="0"/>
              <a:t>Smart</a:t>
            </a:r>
            <a:r>
              <a:rPr lang="zh-CN" altLang="en-US" b="1" dirty="0"/>
              <a:t> </a:t>
            </a:r>
            <a:r>
              <a:rPr lang="en-US" altLang="zh-CN" b="1" dirty="0"/>
              <a:t>Switch</a:t>
            </a:r>
            <a:endParaRPr lang="en-US" b="1" dirty="0"/>
          </a:p>
        </p:txBody>
      </p:sp>
      <p:sp>
        <p:nvSpPr>
          <p:cNvPr id="34" name="乘号 33">
            <a:extLst>
              <a:ext uri="{FF2B5EF4-FFF2-40B4-BE49-F238E27FC236}">
                <a16:creationId xmlns:a16="http://schemas.microsoft.com/office/drawing/2014/main" id="{F9A6412B-3585-4116-940D-5ADD4F29DFE5}"/>
              </a:ext>
            </a:extLst>
          </p:cNvPr>
          <p:cNvSpPr/>
          <p:nvPr/>
        </p:nvSpPr>
        <p:spPr>
          <a:xfrm>
            <a:off x="6385263" y="4785376"/>
            <a:ext cx="1017154" cy="819202"/>
          </a:xfrm>
          <a:prstGeom prst="mathMultiply">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Rectangle 66">
                <a:extLst>
                  <a:ext uri="{FF2B5EF4-FFF2-40B4-BE49-F238E27FC236}">
                    <a16:creationId xmlns:a16="http://schemas.microsoft.com/office/drawing/2014/main" id="{2EFAD2DD-90B9-4D60-880A-186EAC0360D0}"/>
                  </a:ext>
                </a:extLst>
              </p:cNvPr>
              <p:cNvSpPr/>
              <p:nvPr/>
            </p:nvSpPr>
            <p:spPr>
              <a:xfrm>
                <a:off x="4016619" y="2950131"/>
                <a:ext cx="612604"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𝒆</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35" name="Rectangle 66">
                <a:extLst>
                  <a:ext uri="{FF2B5EF4-FFF2-40B4-BE49-F238E27FC236}">
                    <a16:creationId xmlns:a16="http://schemas.microsoft.com/office/drawing/2014/main" id="{2EFAD2DD-90B9-4D60-880A-186EAC0360D0}"/>
                  </a:ext>
                </a:extLst>
              </p:cNvPr>
              <p:cNvSpPr>
                <a:spLocks noRot="1" noChangeAspect="1" noMove="1" noResize="1" noEditPoints="1" noAdjustHandles="1" noChangeArrowheads="1" noChangeShapeType="1" noTextEdit="1"/>
              </p:cNvSpPr>
              <p:nvPr/>
            </p:nvSpPr>
            <p:spPr>
              <a:xfrm>
                <a:off x="4016619" y="2950131"/>
                <a:ext cx="612604" cy="496674"/>
              </a:xfrm>
              <a:prstGeom prst="rect">
                <a:avLst/>
              </a:prstGeom>
              <a:blipFill>
                <a:blip r:embed="rId12"/>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Rectangle 73">
                <a:extLst>
                  <a:ext uri="{FF2B5EF4-FFF2-40B4-BE49-F238E27FC236}">
                    <a16:creationId xmlns:a16="http://schemas.microsoft.com/office/drawing/2014/main" id="{CACFC5E0-35F5-413B-86FB-8EE7BE5279AF}"/>
                  </a:ext>
                </a:extLst>
              </p:cNvPr>
              <p:cNvSpPr/>
              <p:nvPr/>
            </p:nvSpPr>
            <p:spPr>
              <a:xfrm>
                <a:off x="4016619" y="3399952"/>
                <a:ext cx="612604"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𝒆</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𝟐</m:t>
                          </m:r>
                        </m:sub>
                      </m:sSub>
                    </m:oMath>
                  </m:oMathPara>
                </a14:m>
                <a:endParaRPr lang="en-US" sz="2400" dirty="0"/>
              </a:p>
            </p:txBody>
          </p:sp>
        </mc:Choice>
        <mc:Fallback xmlns="">
          <p:sp>
            <p:nvSpPr>
              <p:cNvPr id="36" name="Rectangle 73">
                <a:extLst>
                  <a:ext uri="{FF2B5EF4-FFF2-40B4-BE49-F238E27FC236}">
                    <a16:creationId xmlns:a16="http://schemas.microsoft.com/office/drawing/2014/main" id="{CACFC5E0-35F5-413B-86FB-8EE7BE5279AF}"/>
                  </a:ext>
                </a:extLst>
              </p:cNvPr>
              <p:cNvSpPr>
                <a:spLocks noRot="1" noChangeAspect="1" noMove="1" noResize="1" noEditPoints="1" noAdjustHandles="1" noChangeArrowheads="1" noChangeShapeType="1" noTextEdit="1"/>
              </p:cNvSpPr>
              <p:nvPr/>
            </p:nvSpPr>
            <p:spPr>
              <a:xfrm>
                <a:off x="4016619" y="3399952"/>
                <a:ext cx="612604" cy="496674"/>
              </a:xfrm>
              <a:prstGeom prst="rect">
                <a:avLst/>
              </a:prstGeom>
              <a:blipFill>
                <a:blip r:embed="rId13"/>
                <a:stretch>
                  <a:fillRect b="-11111"/>
                </a:stretch>
              </a:blipFill>
            </p:spPr>
            <p:txBody>
              <a:bodyPr/>
              <a:lstStyle/>
              <a:p>
                <a:r>
                  <a:rPr lang="zh-CN" altLang="en-US">
                    <a:noFill/>
                  </a:rPr>
                  <a:t> </a:t>
                </a:r>
              </a:p>
            </p:txBody>
          </p:sp>
        </mc:Fallback>
      </mc:AlternateContent>
      <p:cxnSp>
        <p:nvCxnSpPr>
          <p:cNvPr id="37" name="Straight Arrow Connector 20">
            <a:extLst>
              <a:ext uri="{FF2B5EF4-FFF2-40B4-BE49-F238E27FC236}">
                <a16:creationId xmlns:a16="http://schemas.microsoft.com/office/drawing/2014/main" id="{B75823C4-6F52-4878-A5B1-9A0233AD950E}"/>
              </a:ext>
            </a:extLst>
          </p:cNvPr>
          <p:cNvCxnSpPr>
            <a:cxnSpLocks/>
          </p:cNvCxnSpPr>
          <p:nvPr/>
        </p:nvCxnSpPr>
        <p:spPr>
          <a:xfrm>
            <a:off x="2884598" y="3913948"/>
            <a:ext cx="2851986" cy="7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9E336FC-8A92-45D7-8EDF-A326C9A5C4E6}"/>
              </a:ext>
            </a:extLst>
          </p:cNvPr>
          <p:cNvPicPr>
            <a:picLocks noChangeAspect="1"/>
          </p:cNvPicPr>
          <p:nvPr/>
        </p:nvPicPr>
        <p:blipFill>
          <a:blip r:embed="rId14"/>
          <a:stretch>
            <a:fillRect/>
          </a:stretch>
        </p:blipFill>
        <p:spPr>
          <a:xfrm>
            <a:off x="1913364" y="5014804"/>
            <a:ext cx="930653" cy="930653"/>
          </a:xfrm>
          <a:prstGeom prst="rect">
            <a:avLst/>
          </a:prstGeom>
        </p:spPr>
      </p:pic>
      <p:sp>
        <p:nvSpPr>
          <p:cNvPr id="39" name="TextBox 50">
            <a:extLst>
              <a:ext uri="{FF2B5EF4-FFF2-40B4-BE49-F238E27FC236}">
                <a16:creationId xmlns:a16="http://schemas.microsoft.com/office/drawing/2014/main" id="{07D491D2-A1DA-4668-B2DA-D1B6CF8F1DF3}"/>
              </a:ext>
            </a:extLst>
          </p:cNvPr>
          <p:cNvSpPr txBox="1"/>
          <p:nvPr/>
        </p:nvSpPr>
        <p:spPr>
          <a:xfrm>
            <a:off x="69045" y="5295465"/>
            <a:ext cx="1897829" cy="646331"/>
          </a:xfrm>
          <a:prstGeom prst="rect">
            <a:avLst/>
          </a:prstGeom>
          <a:noFill/>
        </p:spPr>
        <p:txBody>
          <a:bodyPr wrap="square" rtlCol="0">
            <a:spAutoFit/>
          </a:bodyPr>
          <a:lstStyle/>
          <a:p>
            <a:pPr algn="ctr"/>
            <a:r>
              <a:rPr lang="en-US" altLang="zh-CN" b="1" dirty="0">
                <a:solidFill>
                  <a:srgbClr val="FF0000"/>
                </a:solidFill>
              </a:rPr>
              <a:t>Smart Coffee Machine App</a:t>
            </a:r>
            <a:endParaRPr lang="en-US" b="1" dirty="0">
              <a:solidFill>
                <a:srgbClr val="FF0000"/>
              </a:solidFill>
            </a:endParaRPr>
          </a:p>
        </p:txBody>
      </p:sp>
      <p:pic>
        <p:nvPicPr>
          <p:cNvPr id="40" name="Picture 6">
            <a:extLst>
              <a:ext uri="{FF2B5EF4-FFF2-40B4-BE49-F238E27FC236}">
                <a16:creationId xmlns:a16="http://schemas.microsoft.com/office/drawing/2014/main" id="{426922AA-CFE4-4A34-B707-E9DD7843A069}"/>
              </a:ext>
            </a:extLst>
          </p:cNvPr>
          <p:cNvPicPr>
            <a:picLocks noChangeAspect="1"/>
          </p:cNvPicPr>
          <p:nvPr/>
        </p:nvPicPr>
        <p:blipFill>
          <a:blip r:embed="rId15"/>
          <a:stretch>
            <a:fillRect/>
          </a:stretch>
        </p:blipFill>
        <p:spPr>
          <a:xfrm>
            <a:off x="9286215" y="1331900"/>
            <a:ext cx="652639" cy="893085"/>
          </a:xfrm>
          <a:prstGeom prst="rect">
            <a:avLst/>
          </a:prstGeom>
        </p:spPr>
      </p:pic>
      <p:sp>
        <p:nvSpPr>
          <p:cNvPr id="41" name="TextBox 21">
            <a:extLst>
              <a:ext uri="{FF2B5EF4-FFF2-40B4-BE49-F238E27FC236}">
                <a16:creationId xmlns:a16="http://schemas.microsoft.com/office/drawing/2014/main" id="{4FA5DE85-D8C0-4536-BAB0-AE722B82A870}"/>
              </a:ext>
            </a:extLst>
          </p:cNvPr>
          <p:cNvSpPr txBox="1"/>
          <p:nvPr/>
        </p:nvSpPr>
        <p:spPr>
          <a:xfrm>
            <a:off x="8493304" y="859655"/>
            <a:ext cx="2472777" cy="369332"/>
          </a:xfrm>
          <a:prstGeom prst="rect">
            <a:avLst/>
          </a:prstGeom>
          <a:noFill/>
        </p:spPr>
        <p:txBody>
          <a:bodyPr wrap="square" rtlCol="0">
            <a:spAutoFit/>
          </a:bodyPr>
          <a:lstStyle/>
          <a:p>
            <a:pPr algn="ctr"/>
            <a:r>
              <a:rPr lang="en-US" altLang="zh-CN" b="1" dirty="0">
                <a:solidFill>
                  <a:srgbClr val="FF0000"/>
                </a:solidFill>
              </a:rPr>
              <a:t>Remote Attacker</a:t>
            </a:r>
            <a:endParaRPr lang="en-US" b="1" dirty="0">
              <a:solidFill>
                <a:srgbClr val="FF0000"/>
              </a:solidFill>
            </a:endParaRPr>
          </a:p>
        </p:txBody>
      </p:sp>
      <p:cxnSp>
        <p:nvCxnSpPr>
          <p:cNvPr id="42" name="Straight Arrow Connector 10">
            <a:extLst>
              <a:ext uri="{FF2B5EF4-FFF2-40B4-BE49-F238E27FC236}">
                <a16:creationId xmlns:a16="http://schemas.microsoft.com/office/drawing/2014/main" id="{6A4889A8-0873-48F8-B851-D88620A235A0}"/>
              </a:ext>
            </a:extLst>
          </p:cNvPr>
          <p:cNvCxnSpPr>
            <a:cxnSpLocks/>
            <a:stCxn id="40" idx="2"/>
          </p:cNvCxnSpPr>
          <p:nvPr/>
        </p:nvCxnSpPr>
        <p:spPr>
          <a:xfrm flipH="1">
            <a:off x="6331993" y="2224985"/>
            <a:ext cx="3280542" cy="808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60">
                <a:extLst>
                  <a:ext uri="{FF2B5EF4-FFF2-40B4-BE49-F238E27FC236}">
                    <a16:creationId xmlns:a16="http://schemas.microsoft.com/office/drawing/2014/main" id="{F08DFD02-96D8-45B0-B426-654C9EA567CB}"/>
                  </a:ext>
                </a:extLst>
              </p:cNvPr>
              <p:cNvSpPr/>
              <p:nvPr/>
            </p:nvSpPr>
            <p:spPr>
              <a:xfrm rot="20765690">
                <a:off x="7656183" y="2075653"/>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𝟑</m:t>
                          </m:r>
                        </m:sub>
                      </m:sSub>
                    </m:oMath>
                  </m:oMathPara>
                </a14:m>
                <a:endParaRPr lang="en-US" sz="2400" dirty="0"/>
              </a:p>
            </p:txBody>
          </p:sp>
        </mc:Choice>
        <mc:Fallback xmlns="">
          <p:sp>
            <p:nvSpPr>
              <p:cNvPr id="43" name="Rectangle 60">
                <a:extLst>
                  <a:ext uri="{FF2B5EF4-FFF2-40B4-BE49-F238E27FC236}">
                    <a16:creationId xmlns:a16="http://schemas.microsoft.com/office/drawing/2014/main" id="{F08DFD02-96D8-45B0-B426-654C9EA567CB}"/>
                  </a:ext>
                </a:extLst>
              </p:cNvPr>
              <p:cNvSpPr>
                <a:spLocks noRot="1" noChangeAspect="1" noMove="1" noResize="1" noEditPoints="1" noAdjustHandles="1" noChangeArrowheads="1" noChangeShapeType="1" noTextEdit="1"/>
              </p:cNvSpPr>
              <p:nvPr/>
            </p:nvSpPr>
            <p:spPr>
              <a:xfrm rot="20765690">
                <a:off x="7656183" y="2075653"/>
                <a:ext cx="812979" cy="496674"/>
              </a:xfrm>
              <a:prstGeom prst="rect">
                <a:avLst/>
              </a:prstGeom>
              <a:blipFill>
                <a:blip r:embed="rId16"/>
                <a:stretch>
                  <a:fillRect b="-2679"/>
                </a:stretch>
              </a:blipFill>
            </p:spPr>
            <p:txBody>
              <a:bodyPr/>
              <a:lstStyle/>
              <a:p>
                <a:r>
                  <a:rPr lang="zh-CN" altLang="en-US">
                    <a:noFill/>
                  </a:rPr>
                  <a:t> </a:t>
                </a:r>
              </a:p>
            </p:txBody>
          </p:sp>
        </mc:Fallback>
      </mc:AlternateContent>
      <p:cxnSp>
        <p:nvCxnSpPr>
          <p:cNvPr id="44" name="Straight Arrow Connector 34">
            <a:extLst>
              <a:ext uri="{FF2B5EF4-FFF2-40B4-BE49-F238E27FC236}">
                <a16:creationId xmlns:a16="http://schemas.microsoft.com/office/drawing/2014/main" id="{11BFB773-5F72-47FA-9647-B5A0CD875B12}"/>
              </a:ext>
            </a:extLst>
          </p:cNvPr>
          <p:cNvCxnSpPr>
            <a:cxnSpLocks/>
            <a:stCxn id="20" idx="2"/>
            <a:endCxn id="46" idx="0"/>
          </p:cNvCxnSpPr>
          <p:nvPr/>
        </p:nvCxnSpPr>
        <p:spPr>
          <a:xfrm flipH="1">
            <a:off x="6385690" y="4743509"/>
            <a:ext cx="4686" cy="1142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60">
                <a:extLst>
                  <a:ext uri="{FF2B5EF4-FFF2-40B4-BE49-F238E27FC236}">
                    <a16:creationId xmlns:a16="http://schemas.microsoft.com/office/drawing/2014/main" id="{04307442-A7EE-48F4-A9AF-C9F8B754F7C4}"/>
                  </a:ext>
                </a:extLst>
              </p:cNvPr>
              <p:cNvSpPr/>
              <p:nvPr/>
            </p:nvSpPr>
            <p:spPr>
              <a:xfrm>
                <a:off x="5674318" y="5217526"/>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𝟑</m:t>
                          </m:r>
                        </m:sub>
                      </m:sSub>
                    </m:oMath>
                  </m:oMathPara>
                </a14:m>
                <a:endParaRPr lang="en-US" sz="2400" dirty="0"/>
              </a:p>
            </p:txBody>
          </p:sp>
        </mc:Choice>
        <mc:Fallback xmlns="">
          <p:sp>
            <p:nvSpPr>
              <p:cNvPr id="45" name="Rectangle 60">
                <a:extLst>
                  <a:ext uri="{FF2B5EF4-FFF2-40B4-BE49-F238E27FC236}">
                    <a16:creationId xmlns:a16="http://schemas.microsoft.com/office/drawing/2014/main" id="{04307442-A7EE-48F4-A9AF-C9F8B754F7C4}"/>
                  </a:ext>
                </a:extLst>
              </p:cNvPr>
              <p:cNvSpPr>
                <a:spLocks noRot="1" noChangeAspect="1" noMove="1" noResize="1" noEditPoints="1" noAdjustHandles="1" noChangeArrowheads="1" noChangeShapeType="1" noTextEdit="1"/>
              </p:cNvSpPr>
              <p:nvPr/>
            </p:nvSpPr>
            <p:spPr>
              <a:xfrm>
                <a:off x="5674318" y="5217526"/>
                <a:ext cx="812979" cy="496674"/>
              </a:xfrm>
              <a:prstGeom prst="rect">
                <a:avLst/>
              </a:prstGeom>
              <a:blipFill>
                <a:blip r:embed="rId17"/>
                <a:stretch>
                  <a:fillRect b="-11111"/>
                </a:stretch>
              </a:blipFill>
            </p:spPr>
            <p:txBody>
              <a:bodyPr/>
              <a:lstStyle/>
              <a:p>
                <a:r>
                  <a:rPr lang="zh-CN" altLang="en-US">
                    <a:noFill/>
                  </a:rPr>
                  <a:t> </a:t>
                </a:r>
              </a:p>
            </p:txBody>
          </p:sp>
        </mc:Fallback>
      </mc:AlternateContent>
      <p:sp>
        <p:nvSpPr>
          <p:cNvPr id="46" name="TextBox 53">
            <a:extLst>
              <a:ext uri="{FF2B5EF4-FFF2-40B4-BE49-F238E27FC236}">
                <a16:creationId xmlns:a16="http://schemas.microsoft.com/office/drawing/2014/main" id="{C0346C25-8D66-4281-AFDC-816AA204F365}"/>
              </a:ext>
            </a:extLst>
          </p:cNvPr>
          <p:cNvSpPr txBox="1"/>
          <p:nvPr/>
        </p:nvSpPr>
        <p:spPr>
          <a:xfrm>
            <a:off x="5242690" y="5886469"/>
            <a:ext cx="2286000" cy="369332"/>
          </a:xfrm>
          <a:prstGeom prst="rect">
            <a:avLst/>
          </a:prstGeom>
          <a:noFill/>
        </p:spPr>
        <p:txBody>
          <a:bodyPr wrap="square" rtlCol="0">
            <a:spAutoFit/>
          </a:bodyPr>
          <a:lstStyle/>
          <a:p>
            <a:pPr algn="ctr"/>
            <a:r>
              <a:rPr lang="en-US" altLang="zh-CN" b="1" dirty="0"/>
              <a:t>Drop</a:t>
            </a:r>
            <a:endParaRPr lang="en-US" b="1" dirty="0"/>
          </a:p>
        </p:txBody>
      </p:sp>
      <p:sp>
        <p:nvSpPr>
          <p:cNvPr id="47" name="Rectangle 30">
            <a:extLst>
              <a:ext uri="{FF2B5EF4-FFF2-40B4-BE49-F238E27FC236}">
                <a16:creationId xmlns:a16="http://schemas.microsoft.com/office/drawing/2014/main" id="{211114D9-C8A5-4316-9F1A-A5A962F22817}"/>
              </a:ext>
            </a:extLst>
          </p:cNvPr>
          <p:cNvSpPr/>
          <p:nvPr/>
        </p:nvSpPr>
        <p:spPr>
          <a:xfrm>
            <a:off x="8493304" y="4944221"/>
            <a:ext cx="3688583" cy="501511"/>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8" name="TextBox 58">
                <a:extLst>
                  <a:ext uri="{FF2B5EF4-FFF2-40B4-BE49-F238E27FC236}">
                    <a16:creationId xmlns:a16="http://schemas.microsoft.com/office/drawing/2014/main" id="{E715A70E-822F-4F2C-A043-63A61CCE1D2B}"/>
                  </a:ext>
                </a:extLst>
              </p:cNvPr>
              <p:cNvSpPr txBox="1"/>
              <p:nvPr/>
            </p:nvSpPr>
            <p:spPr>
              <a:xfrm>
                <a:off x="8516929" y="4968660"/>
                <a:ext cx="3948227" cy="378693"/>
              </a:xfrm>
              <a:prstGeom prst="rect">
                <a:avLst/>
              </a:prstGeom>
              <a:noFill/>
            </p:spPr>
            <p:txBody>
              <a:bodyPr wrap="square" rtlCol="0">
                <a:spAutoFit/>
              </a:bodyPr>
              <a:lstStyle/>
              <a:p>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𝟏</m:t>
                        </m:r>
                      </m:sub>
                    </m:sSub>
                    <m: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𝟏</m:t>
                        </m:r>
                      </m:sub>
                      <m:sup>
                        <m:r>
                          <a:rPr lang="en-US" altLang="zh-CN" sz="1600" b="1" i="1" smtClean="0">
                            <a:latin typeface="Cambria Math" panose="02040503050406030204" pitchFamily="18" charset="0"/>
                          </a:rPr>
                          <m:t>𝒑</m:t>
                        </m:r>
                      </m:sup>
                    </m:sSubSup>
                  </m:oMath>
                </a14:m>
                <a:r>
                  <a:rPr lang="zh-CN" altLang="en-US" sz="1600" b="1" dirty="0"/>
                  <a:t> </a:t>
                </a:r>
                <a:r>
                  <a:rPr lang="en-US" altLang="zh-CN" sz="1600" b="1" dirty="0"/>
                  <a:t>AND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𝟏</m:t>
                        </m:r>
                      </m:sub>
                    </m:sSub>
                  </m:oMath>
                </a14:m>
                <a:r>
                  <a:rPr lang="en-US" altLang="zh-CN" sz="1600" b="1" dirty="0"/>
                  <a:t>=</a:t>
                </a:r>
                <a:r>
                  <a:rPr lang="zh-CN" altLang="en-US" sz="1600" b="1" dirty="0"/>
                  <a:t> </a:t>
                </a:r>
                <a14:m>
                  <m:oMath xmlns:m="http://schemas.openxmlformats.org/officeDocument/2006/math">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𝟏</m:t>
                        </m:r>
                      </m:sub>
                      <m:sup>
                        <m:r>
                          <a:rPr lang="en-US" altLang="zh-CN" sz="1600" b="1" i="1" smtClean="0">
                            <a:latin typeface="Cambria Math" panose="02040503050406030204" pitchFamily="18" charset="0"/>
                          </a:rPr>
                          <m:t>𝒑</m:t>
                        </m:r>
                      </m:sup>
                    </m:sSubSup>
                  </m:oMath>
                </a14:m>
                <a:r>
                  <a:rPr lang="en-US" sz="1600" b="1" dirty="0"/>
                  <a:t>AND</a:t>
                </a:r>
                <a:r>
                  <a:rPr lang="en-US" altLang="zh-CN" sz="1600" b="1" dirty="0"/>
                  <a:t>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smtClean="0">
                            <a:latin typeface="Cambria Math" panose="02040503050406030204" pitchFamily="18" charset="0"/>
                          </a:rPr>
                          <m:t>𝒉</m:t>
                        </m:r>
                      </m:e>
                      <m:sub>
                        <m:r>
                          <a:rPr lang="en-US" altLang="zh-CN" sz="1600" b="1" i="1">
                            <a:latin typeface="Cambria Math" panose="02040503050406030204" pitchFamily="18" charset="0"/>
                          </a:rPr>
                          <m:t>𝒋</m:t>
                        </m:r>
                        <m:r>
                          <a:rPr lang="en-US" altLang="zh-CN" sz="1600" b="1" i="1" baseline="-25000">
                            <a:latin typeface="Cambria Math" panose="02040503050406030204" pitchFamily="18" charset="0"/>
                          </a:rPr>
                          <m:t>𝟏</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smtClean="0">
                            <a:latin typeface="Cambria Math" panose="02040503050406030204" pitchFamily="18" charset="0"/>
                          </a:rPr>
                          <m:t>𝒉</m:t>
                        </m:r>
                      </m:e>
                      <m:sub>
                        <m:r>
                          <a:rPr lang="en-US" altLang="zh-CN" sz="1600" b="1" i="1">
                            <a:latin typeface="Cambria Math" panose="02040503050406030204" pitchFamily="18" charset="0"/>
                          </a:rPr>
                          <m:t>𝒊</m:t>
                        </m:r>
                        <m:r>
                          <a:rPr lang="en-US" altLang="zh-CN" sz="1600" b="1" i="1" baseline="-25000">
                            <a:latin typeface="Cambria Math" panose="02040503050406030204" pitchFamily="18" charset="0"/>
                          </a:rPr>
                          <m:t>𝟏</m:t>
                        </m:r>
                      </m:sub>
                      <m:sup>
                        <m:r>
                          <a:rPr lang="en-US" altLang="zh-CN" sz="1600" b="1" i="1" smtClean="0">
                            <a:latin typeface="Cambria Math" panose="02040503050406030204" pitchFamily="18" charset="0"/>
                          </a:rPr>
                          <m:t>𝒑</m:t>
                        </m:r>
                      </m:sup>
                    </m:sSubSup>
                  </m:oMath>
                </a14:m>
                <a:r>
                  <a:rPr lang="en-US" sz="1600" b="1" dirty="0"/>
                  <a:t> </a:t>
                </a:r>
              </a:p>
            </p:txBody>
          </p:sp>
        </mc:Choice>
        <mc:Fallback xmlns="">
          <p:sp>
            <p:nvSpPr>
              <p:cNvPr id="48" name="TextBox 58">
                <a:extLst>
                  <a:ext uri="{FF2B5EF4-FFF2-40B4-BE49-F238E27FC236}">
                    <a16:creationId xmlns:a16="http://schemas.microsoft.com/office/drawing/2014/main" id="{E715A70E-822F-4F2C-A043-63A61CCE1D2B}"/>
                  </a:ext>
                </a:extLst>
              </p:cNvPr>
              <p:cNvSpPr txBox="1">
                <a:spLocks noRot="1" noChangeAspect="1" noMove="1" noResize="1" noEditPoints="1" noAdjustHandles="1" noChangeArrowheads="1" noChangeShapeType="1" noTextEdit="1"/>
              </p:cNvSpPr>
              <p:nvPr/>
            </p:nvSpPr>
            <p:spPr>
              <a:xfrm>
                <a:off x="8516929" y="4968660"/>
                <a:ext cx="3948227" cy="378693"/>
              </a:xfrm>
              <a:prstGeom prst="rect">
                <a:avLst/>
              </a:prstGeom>
              <a:blipFill>
                <a:blip r:embed="rId18"/>
                <a:stretch>
                  <a:fillRect b="-14516"/>
                </a:stretch>
              </a:blipFill>
            </p:spPr>
            <p:txBody>
              <a:bodyPr/>
              <a:lstStyle/>
              <a:p>
                <a:r>
                  <a:rPr lang="zh-CN" altLang="en-US">
                    <a:noFill/>
                  </a:rPr>
                  <a:t> </a:t>
                </a:r>
              </a:p>
            </p:txBody>
          </p:sp>
        </mc:Fallback>
      </mc:AlternateContent>
      <p:cxnSp>
        <p:nvCxnSpPr>
          <p:cNvPr id="49" name="直接连接符 48">
            <a:extLst>
              <a:ext uri="{FF2B5EF4-FFF2-40B4-BE49-F238E27FC236}">
                <a16:creationId xmlns:a16="http://schemas.microsoft.com/office/drawing/2014/main" id="{73519BC7-69AD-45FE-835A-D3D06A01E135}"/>
              </a:ext>
            </a:extLst>
          </p:cNvPr>
          <p:cNvCxnSpPr>
            <a:cxnSpLocks/>
            <a:endCxn id="47" idx="1"/>
          </p:cNvCxnSpPr>
          <p:nvPr/>
        </p:nvCxnSpPr>
        <p:spPr>
          <a:xfrm>
            <a:off x="6752345" y="4108983"/>
            <a:ext cx="1740959" cy="108599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A7175CF0-1EF9-46C7-B3A8-0175EB63F66B}"/>
              </a:ext>
            </a:extLst>
          </p:cNvPr>
          <p:cNvGrpSpPr/>
          <p:nvPr/>
        </p:nvGrpSpPr>
        <p:grpSpPr>
          <a:xfrm>
            <a:off x="2079604" y="2008652"/>
            <a:ext cx="699534" cy="673129"/>
            <a:chOff x="-66256" y="405479"/>
            <a:chExt cx="4285714" cy="4285714"/>
          </a:xfrm>
        </p:grpSpPr>
        <p:pic>
          <p:nvPicPr>
            <p:cNvPr id="51" name="图片 50">
              <a:extLst>
                <a:ext uri="{FF2B5EF4-FFF2-40B4-BE49-F238E27FC236}">
                  <a16:creationId xmlns:a16="http://schemas.microsoft.com/office/drawing/2014/main" id="{B93A6DD6-14A6-4520-9245-AF6F241AF7DA}"/>
                </a:ext>
              </a:extLst>
            </p:cNvPr>
            <p:cNvPicPr>
              <a:picLocks noChangeAspect="1"/>
            </p:cNvPicPr>
            <p:nvPr/>
          </p:nvPicPr>
          <p:blipFill>
            <a:blip r:embed="rId19"/>
            <a:stretch>
              <a:fillRect/>
            </a:stretch>
          </p:blipFill>
          <p:spPr>
            <a:xfrm>
              <a:off x="-66256" y="405479"/>
              <a:ext cx="4285714" cy="4285714"/>
            </a:xfrm>
            <a:prstGeom prst="rect">
              <a:avLst/>
            </a:prstGeom>
          </p:spPr>
        </p:pic>
        <p:pic>
          <p:nvPicPr>
            <p:cNvPr id="52" name="图片 51">
              <a:extLst>
                <a:ext uri="{FF2B5EF4-FFF2-40B4-BE49-F238E27FC236}">
                  <a16:creationId xmlns:a16="http://schemas.microsoft.com/office/drawing/2014/main" id="{61B0CD99-6037-459A-8939-65676AFAEA19}"/>
                </a:ext>
              </a:extLst>
            </p:cNvPr>
            <p:cNvPicPr>
              <a:picLocks noChangeAspect="1"/>
            </p:cNvPicPr>
            <p:nvPr/>
          </p:nvPicPr>
          <p:blipFill>
            <a:blip r:embed="rId20"/>
            <a:stretch>
              <a:fillRect/>
            </a:stretch>
          </p:blipFill>
          <p:spPr>
            <a:xfrm>
              <a:off x="1079757" y="1292149"/>
              <a:ext cx="1959212" cy="1959212"/>
            </a:xfrm>
            <a:prstGeom prst="rect">
              <a:avLst/>
            </a:prstGeom>
          </p:spPr>
        </p:pic>
      </p:grpSp>
      <p:sp>
        <p:nvSpPr>
          <p:cNvPr id="53" name="矩形 52">
            <a:extLst>
              <a:ext uri="{FF2B5EF4-FFF2-40B4-BE49-F238E27FC236}">
                <a16:creationId xmlns:a16="http://schemas.microsoft.com/office/drawing/2014/main" id="{0F86E1D5-27EB-45CC-8D13-9AA42D3F201F}"/>
              </a:ext>
            </a:extLst>
          </p:cNvPr>
          <p:cNvSpPr/>
          <p:nvPr/>
        </p:nvSpPr>
        <p:spPr>
          <a:xfrm>
            <a:off x="69045" y="1217102"/>
            <a:ext cx="2750578" cy="515889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48">
            <a:extLst>
              <a:ext uri="{FF2B5EF4-FFF2-40B4-BE49-F238E27FC236}">
                <a16:creationId xmlns:a16="http://schemas.microsoft.com/office/drawing/2014/main" id="{8E3009A2-AB3D-4FC0-8587-603C634CF735}"/>
              </a:ext>
            </a:extLst>
          </p:cNvPr>
          <p:cNvSpPr txBox="1"/>
          <p:nvPr/>
        </p:nvSpPr>
        <p:spPr>
          <a:xfrm>
            <a:off x="185975" y="818617"/>
            <a:ext cx="2654979" cy="369332"/>
          </a:xfrm>
          <a:prstGeom prst="rect">
            <a:avLst/>
          </a:prstGeom>
          <a:noFill/>
        </p:spPr>
        <p:txBody>
          <a:bodyPr wrap="square" rtlCol="0">
            <a:spAutoFit/>
          </a:bodyPr>
          <a:lstStyle/>
          <a:p>
            <a:pPr algn="ctr"/>
            <a:r>
              <a:rPr lang="en-US" altLang="zh-CN" b="1" dirty="0"/>
              <a:t>Smartphone</a:t>
            </a:r>
            <a:endParaRPr lang="en-US" b="1" dirty="0"/>
          </a:p>
        </p:txBody>
      </p:sp>
      <p:cxnSp>
        <p:nvCxnSpPr>
          <p:cNvPr id="55" name="Straight Arrow Connector 10">
            <a:extLst>
              <a:ext uri="{FF2B5EF4-FFF2-40B4-BE49-F238E27FC236}">
                <a16:creationId xmlns:a16="http://schemas.microsoft.com/office/drawing/2014/main" id="{3A1AD372-B73A-4558-B918-3A6A3E6F7544}"/>
              </a:ext>
            </a:extLst>
          </p:cNvPr>
          <p:cNvCxnSpPr>
            <a:cxnSpLocks/>
          </p:cNvCxnSpPr>
          <p:nvPr/>
        </p:nvCxnSpPr>
        <p:spPr>
          <a:xfrm flipH="1">
            <a:off x="6898992" y="3534591"/>
            <a:ext cx="2830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60">
            <a:extLst>
              <a:ext uri="{FF2B5EF4-FFF2-40B4-BE49-F238E27FC236}">
                <a16:creationId xmlns:a16="http://schemas.microsoft.com/office/drawing/2014/main" id="{31ACA626-1F41-4391-836C-2DF9D282F17B}"/>
              </a:ext>
            </a:extLst>
          </p:cNvPr>
          <p:cNvSpPr/>
          <p:nvPr/>
        </p:nvSpPr>
        <p:spPr>
          <a:xfrm>
            <a:off x="7650923" y="3133790"/>
            <a:ext cx="1635292" cy="369332"/>
          </a:xfrm>
          <a:prstGeom prst="rect">
            <a:avLst/>
          </a:prstGeom>
        </p:spPr>
        <p:txBody>
          <a:bodyPr wrap="square">
            <a:spAutoFit/>
          </a:bodyPr>
          <a:lstStyle/>
          <a:p>
            <a:r>
              <a:rPr lang="en-US" b="1" dirty="0"/>
              <a:t>Synchronize</a:t>
            </a:r>
          </a:p>
        </p:txBody>
      </p:sp>
      <p:sp>
        <p:nvSpPr>
          <p:cNvPr id="57" name="矩形 56">
            <a:extLst>
              <a:ext uri="{FF2B5EF4-FFF2-40B4-BE49-F238E27FC236}">
                <a16:creationId xmlns:a16="http://schemas.microsoft.com/office/drawing/2014/main" id="{0BE8597F-938E-4ED3-BD2F-B78F4BDB383A}"/>
              </a:ext>
            </a:extLst>
          </p:cNvPr>
          <p:cNvSpPr/>
          <p:nvPr/>
        </p:nvSpPr>
        <p:spPr>
          <a:xfrm>
            <a:off x="5339785" y="2012581"/>
            <a:ext cx="2049355" cy="2730927"/>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48">
            <a:extLst>
              <a:ext uri="{FF2B5EF4-FFF2-40B4-BE49-F238E27FC236}">
                <a16:creationId xmlns:a16="http://schemas.microsoft.com/office/drawing/2014/main" id="{3110B0E1-E636-482A-84EB-BFDAC1E1A94B}"/>
              </a:ext>
            </a:extLst>
          </p:cNvPr>
          <p:cNvSpPr txBox="1"/>
          <p:nvPr/>
        </p:nvSpPr>
        <p:spPr>
          <a:xfrm>
            <a:off x="5020248" y="1615211"/>
            <a:ext cx="2654979" cy="369332"/>
          </a:xfrm>
          <a:prstGeom prst="rect">
            <a:avLst/>
          </a:prstGeom>
          <a:noFill/>
        </p:spPr>
        <p:txBody>
          <a:bodyPr wrap="square" rtlCol="0">
            <a:spAutoFit/>
          </a:bodyPr>
          <a:lstStyle/>
          <a:p>
            <a:pPr algn="ctr"/>
            <a:r>
              <a:rPr lang="en-US" altLang="zh-CN" b="1" dirty="0"/>
              <a:t>Router</a:t>
            </a:r>
            <a:endParaRPr lang="en-US" b="1" dirty="0"/>
          </a:p>
        </p:txBody>
      </p:sp>
      <p:pic>
        <p:nvPicPr>
          <p:cNvPr id="61" name="图片 60">
            <a:extLst>
              <a:ext uri="{FF2B5EF4-FFF2-40B4-BE49-F238E27FC236}">
                <a16:creationId xmlns:a16="http://schemas.microsoft.com/office/drawing/2014/main" id="{053A7AD3-8C75-498B-89AC-E15F65AA6C61}"/>
              </a:ext>
            </a:extLst>
          </p:cNvPr>
          <p:cNvPicPr>
            <a:picLocks noChangeAspect="1"/>
          </p:cNvPicPr>
          <p:nvPr/>
        </p:nvPicPr>
        <p:blipFill>
          <a:blip r:embed="rId21"/>
          <a:stretch>
            <a:fillRect/>
          </a:stretch>
        </p:blipFill>
        <p:spPr>
          <a:xfrm>
            <a:off x="5753581" y="3045213"/>
            <a:ext cx="1136047" cy="1282633"/>
          </a:xfrm>
          <a:prstGeom prst="rect">
            <a:avLst/>
          </a:prstGeom>
        </p:spPr>
      </p:pic>
      <mc:AlternateContent xmlns:mc="http://schemas.openxmlformats.org/markup-compatibility/2006" xmlns:a14="http://schemas.microsoft.com/office/drawing/2010/main">
        <mc:Choice Requires="a14">
          <p:sp>
            <p:nvSpPr>
              <p:cNvPr id="64" name="TextBox 58">
                <a:extLst>
                  <a:ext uri="{FF2B5EF4-FFF2-40B4-BE49-F238E27FC236}">
                    <a16:creationId xmlns:a16="http://schemas.microsoft.com/office/drawing/2014/main" id="{662626A2-AE83-4433-870B-F2AD8DFF58F2}"/>
                  </a:ext>
                </a:extLst>
              </p:cNvPr>
              <p:cNvSpPr txBox="1"/>
              <p:nvPr/>
            </p:nvSpPr>
            <p:spPr>
              <a:xfrm>
                <a:off x="8493089" y="4968659"/>
                <a:ext cx="3948227" cy="378693"/>
              </a:xfrm>
              <a:prstGeom prst="rect">
                <a:avLst/>
              </a:prstGeom>
              <a:noFill/>
            </p:spPr>
            <p:txBody>
              <a:bodyPr wrap="square" rtlCol="0">
                <a:spAutoFit/>
              </a:bodyPr>
              <a:lstStyle/>
              <a:p>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𝟐</m:t>
                        </m:r>
                      </m:sub>
                    </m:sSub>
                    <m:r>
                      <a:rPr lang="en-US" altLang="zh-CN" sz="1600" b="1" i="1">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𝟐</m:t>
                        </m:r>
                      </m:sub>
                      <m:sup>
                        <m:r>
                          <a:rPr lang="en-US" altLang="zh-CN" sz="1600" b="1" i="1" smtClean="0">
                            <a:latin typeface="Cambria Math" panose="02040503050406030204" pitchFamily="18" charset="0"/>
                          </a:rPr>
                          <m:t>𝒑</m:t>
                        </m:r>
                      </m:sup>
                    </m:sSubSup>
                  </m:oMath>
                </a14:m>
                <a:r>
                  <a:rPr lang="zh-CN" altLang="en-US" sz="1600" b="1" dirty="0"/>
                  <a:t> </a:t>
                </a:r>
                <a:r>
                  <a:rPr lang="en-US" altLang="zh-CN" sz="1600" b="1" dirty="0"/>
                  <a:t>AND</a:t>
                </a:r>
                <a14:m>
                  <m:oMath xmlns:m="http://schemas.openxmlformats.org/officeDocument/2006/math">
                    <m:sSub>
                      <m:sSubPr>
                        <m:ctrlPr>
                          <a:rPr lang="en-US" altLang="zh-CN" sz="1600" b="1" i="1" smtClean="0">
                            <a:latin typeface="Cambria Math" panose="02040503050406030204" pitchFamily="18" charset="0"/>
                          </a:rPr>
                        </m:ctrlPr>
                      </m:sSub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𝟐</m:t>
                        </m:r>
                      </m:sub>
                    </m:sSub>
                  </m:oMath>
                </a14:m>
                <a:r>
                  <a:rPr lang="en-US" altLang="zh-CN" sz="1600" b="1" dirty="0"/>
                  <a:t> </a:t>
                </a:r>
                <a14:m>
                  <m:oMath xmlns:m="http://schemas.openxmlformats.org/officeDocument/2006/math">
                    <m:r>
                      <a:rPr lang="en-US" altLang="zh-CN" sz="1600" b="1" i="1">
                        <a:latin typeface="Cambria Math" panose="02040503050406030204" pitchFamily="18" charset="0"/>
                      </a:rPr>
                      <m:t>≠</m:t>
                    </m:r>
                  </m:oMath>
                </a14:m>
                <a:r>
                  <a:rPr lang="zh-CN" altLang="en-US" sz="1600" b="1" dirty="0"/>
                  <a:t> </a:t>
                </a:r>
                <a14:m>
                  <m:oMath xmlns:m="http://schemas.openxmlformats.org/officeDocument/2006/math">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𝟐</m:t>
                        </m:r>
                      </m:sub>
                      <m:sup>
                        <m:r>
                          <a:rPr lang="en-US" altLang="zh-CN" sz="1600" b="1" i="1" smtClean="0">
                            <a:latin typeface="Cambria Math" panose="02040503050406030204" pitchFamily="18" charset="0"/>
                          </a:rPr>
                          <m:t>𝒑</m:t>
                        </m:r>
                      </m:sup>
                    </m:sSubSup>
                  </m:oMath>
                </a14:m>
                <a:r>
                  <a:rPr lang="en-US" sz="1600" b="1" dirty="0"/>
                  <a:t>AND</a:t>
                </a:r>
                <a:r>
                  <a:rPr lang="en-US" altLang="zh-CN" sz="1600" b="1" dirty="0"/>
                  <a:t>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𝟐</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𝒉</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𝟐</m:t>
                        </m:r>
                      </m:sub>
                      <m:sup>
                        <m:r>
                          <a:rPr lang="en-US" altLang="zh-CN" sz="1600" b="1" i="1">
                            <a:latin typeface="Cambria Math" panose="02040503050406030204" pitchFamily="18" charset="0"/>
                          </a:rPr>
                          <m:t>𝒑</m:t>
                        </m:r>
                      </m:sup>
                    </m:sSubSup>
                  </m:oMath>
                </a14:m>
                <a:endParaRPr lang="en-US" altLang="zh-CN" sz="1600" b="1" dirty="0"/>
              </a:p>
            </p:txBody>
          </p:sp>
        </mc:Choice>
        <mc:Fallback xmlns="">
          <p:sp>
            <p:nvSpPr>
              <p:cNvPr id="64" name="TextBox 58">
                <a:extLst>
                  <a:ext uri="{FF2B5EF4-FFF2-40B4-BE49-F238E27FC236}">
                    <a16:creationId xmlns:a16="http://schemas.microsoft.com/office/drawing/2014/main" id="{662626A2-AE83-4433-870B-F2AD8DFF58F2}"/>
                  </a:ext>
                </a:extLst>
              </p:cNvPr>
              <p:cNvSpPr txBox="1">
                <a:spLocks noRot="1" noChangeAspect="1" noMove="1" noResize="1" noEditPoints="1" noAdjustHandles="1" noChangeArrowheads="1" noChangeShapeType="1" noTextEdit="1"/>
              </p:cNvSpPr>
              <p:nvPr/>
            </p:nvSpPr>
            <p:spPr>
              <a:xfrm>
                <a:off x="8493089" y="4968659"/>
                <a:ext cx="3948227" cy="378693"/>
              </a:xfrm>
              <a:prstGeom prst="rect">
                <a:avLst/>
              </a:prstGeom>
              <a:blipFill>
                <a:blip r:embed="rId22"/>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58">
                <a:extLst>
                  <a:ext uri="{FF2B5EF4-FFF2-40B4-BE49-F238E27FC236}">
                    <a16:creationId xmlns:a16="http://schemas.microsoft.com/office/drawing/2014/main" id="{24A6317B-69F3-4A36-B492-64E363C30780}"/>
                  </a:ext>
                </a:extLst>
              </p:cNvPr>
              <p:cNvSpPr txBox="1"/>
              <p:nvPr/>
            </p:nvSpPr>
            <p:spPr>
              <a:xfrm>
                <a:off x="8471404" y="4988017"/>
                <a:ext cx="3948227" cy="378693"/>
              </a:xfrm>
              <a:prstGeom prst="rect">
                <a:avLst/>
              </a:prstGeom>
              <a:noFill/>
            </p:spPr>
            <p:txBody>
              <a:bodyPr wrap="square" rtlCol="0">
                <a:spAutoFit/>
              </a:bodyPr>
              <a:lstStyle/>
              <a:p>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𝒄</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𝟑</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𝒄</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𝟑</m:t>
                        </m:r>
                      </m:sub>
                      <m:sup>
                        <m:r>
                          <a:rPr lang="en-US" altLang="zh-CN" sz="1600" b="1" i="1">
                            <a:latin typeface="Cambria Math" panose="02040503050406030204" pitchFamily="18" charset="0"/>
                          </a:rPr>
                          <m:t>𝒑</m:t>
                        </m:r>
                      </m:sup>
                    </m:sSubSup>
                  </m:oMath>
                </a14:m>
                <a:r>
                  <a:rPr lang="zh-CN" altLang="en-US" sz="1600" b="1" dirty="0"/>
                  <a:t> </a:t>
                </a:r>
                <a:r>
                  <a:rPr lang="en-US" altLang="zh-CN" sz="1600" b="1" dirty="0"/>
                  <a:t>AND</a:t>
                </a:r>
                <a14:m>
                  <m:oMath xmlns:m="http://schemas.openxmlformats.org/officeDocument/2006/math">
                    <m:sSub>
                      <m:sSubPr>
                        <m:ctrlPr>
                          <a:rPr lang="en-US" altLang="zh-CN" sz="1600" b="1" i="1">
                            <a:latin typeface="Cambria Math" panose="02040503050406030204" pitchFamily="18" charset="0"/>
                          </a:rPr>
                        </m:ctrlPr>
                      </m:sSubPr>
                      <m:e>
                        <m:r>
                          <a:rPr lang="zh-CN" altLang="en-US" sz="1600" b="1" i="1">
                            <a:latin typeface="Cambria Math" panose="02040503050406030204" pitchFamily="18" charset="0"/>
                          </a:rPr>
                          <m:t> </m:t>
                        </m:r>
                        <m:r>
                          <a:rPr lang="en-US" altLang="zh-CN" sz="1600" b="1" i="1">
                            <a:latin typeface="Cambria Math" panose="02040503050406030204" pitchFamily="18" charset="0"/>
                          </a:rPr>
                          <m:t>𝒐𝒑</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𝟑</m:t>
                        </m:r>
                      </m:sub>
                    </m:sSub>
                  </m:oMath>
                </a14:m>
                <a:r>
                  <a:rPr lang="en-US" altLang="zh-CN" sz="1600" b="1" dirty="0"/>
                  <a:t> </a:t>
                </a:r>
                <a14:m>
                  <m:oMath xmlns:m="http://schemas.openxmlformats.org/officeDocument/2006/math">
                    <m:r>
                      <a:rPr lang="en-US" altLang="zh-CN" sz="1600" b="1" i="1">
                        <a:latin typeface="Cambria Math" panose="02040503050406030204" pitchFamily="18" charset="0"/>
                      </a:rPr>
                      <m:t>≠</m:t>
                    </m:r>
                  </m:oMath>
                </a14:m>
                <a:r>
                  <a:rPr lang="zh-CN" altLang="en-US" sz="1600" b="1" dirty="0"/>
                  <a:t> </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𝒐𝒑</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𝟑</m:t>
                        </m:r>
                      </m:sub>
                      <m:sup>
                        <m:r>
                          <a:rPr lang="en-US" altLang="zh-CN" sz="1600" b="1" i="1">
                            <a:latin typeface="Cambria Math" panose="02040503050406030204" pitchFamily="18" charset="0"/>
                          </a:rPr>
                          <m:t>𝒑</m:t>
                        </m:r>
                      </m:sup>
                    </m:sSubSup>
                  </m:oMath>
                </a14:m>
                <a:r>
                  <a:rPr lang="en-US" altLang="zh-CN" sz="1600" b="1" dirty="0"/>
                  <a:t>AND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𝟑</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𝒉</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𝟑</m:t>
                        </m:r>
                      </m:sub>
                      <m:sup>
                        <m:r>
                          <a:rPr lang="en-US" altLang="zh-CN" sz="1600" b="1" i="1">
                            <a:latin typeface="Cambria Math" panose="02040503050406030204" pitchFamily="18" charset="0"/>
                          </a:rPr>
                          <m:t>𝒑</m:t>
                        </m:r>
                      </m:sup>
                    </m:sSubSup>
                  </m:oMath>
                </a14:m>
                <a:endParaRPr lang="en-US" sz="1600" b="1" dirty="0"/>
              </a:p>
            </p:txBody>
          </p:sp>
        </mc:Choice>
        <mc:Fallback xmlns="">
          <p:sp>
            <p:nvSpPr>
              <p:cNvPr id="65" name="TextBox 58">
                <a:extLst>
                  <a:ext uri="{FF2B5EF4-FFF2-40B4-BE49-F238E27FC236}">
                    <a16:creationId xmlns:a16="http://schemas.microsoft.com/office/drawing/2014/main" id="{24A6317B-69F3-4A36-B492-64E363C30780}"/>
                  </a:ext>
                </a:extLst>
              </p:cNvPr>
              <p:cNvSpPr txBox="1">
                <a:spLocks noRot="1" noChangeAspect="1" noMove="1" noResize="1" noEditPoints="1" noAdjustHandles="1" noChangeArrowheads="1" noChangeShapeType="1" noTextEdit="1"/>
              </p:cNvSpPr>
              <p:nvPr/>
            </p:nvSpPr>
            <p:spPr>
              <a:xfrm>
                <a:off x="8471404" y="4988017"/>
                <a:ext cx="3948227" cy="378693"/>
              </a:xfrm>
              <a:prstGeom prst="rect">
                <a:avLst/>
              </a:prstGeom>
              <a:blipFill>
                <a:blip r:embed="rId23"/>
                <a:stretch>
                  <a:fillRect b="-14516"/>
                </a:stretch>
              </a:blipFill>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id="{5FE6426B-8949-497B-92A9-AFD7972650D2}"/>
              </a:ext>
            </a:extLst>
          </p:cNvPr>
          <p:cNvGrpSpPr/>
          <p:nvPr/>
        </p:nvGrpSpPr>
        <p:grpSpPr>
          <a:xfrm>
            <a:off x="5607809" y="2155541"/>
            <a:ext cx="648725" cy="516224"/>
            <a:chOff x="10074713" y="1800779"/>
            <a:chExt cx="648725" cy="516224"/>
          </a:xfrm>
        </p:grpSpPr>
        <p:sp>
          <p:nvSpPr>
            <p:cNvPr id="60" name="矩形 59">
              <a:extLst>
                <a:ext uri="{FF2B5EF4-FFF2-40B4-BE49-F238E27FC236}">
                  <a16:creationId xmlns:a16="http://schemas.microsoft.com/office/drawing/2014/main" id="{3AD8F549-14C5-4791-817A-89552E07D7D1}"/>
                </a:ext>
              </a:extLst>
            </p:cNvPr>
            <p:cNvSpPr/>
            <p:nvPr/>
          </p:nvSpPr>
          <p:spPr>
            <a:xfrm>
              <a:off x="10119706" y="1800779"/>
              <a:ext cx="563706" cy="5162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1FA9B0FF-6047-41E5-9D09-99277C8D7E49}"/>
                </a:ext>
              </a:extLst>
            </p:cNvPr>
            <p:cNvSpPr txBox="1"/>
            <p:nvPr/>
          </p:nvSpPr>
          <p:spPr>
            <a:xfrm>
              <a:off x="10074713" y="1844186"/>
              <a:ext cx="648725" cy="438582"/>
            </a:xfrm>
            <a:prstGeom prst="rect">
              <a:avLst/>
            </a:prstGeom>
            <a:noFill/>
          </p:spPr>
          <p:txBody>
            <a:bodyPr wrap="square" rtlCol="0">
              <a:spAutoFit/>
            </a:bodyPr>
            <a:lstStyle/>
            <a:p>
              <a:pPr algn="ctr"/>
              <a:r>
                <a:rPr lang="en-US" altLang="zh-CN" sz="1050" b="1" dirty="0">
                  <a:latin typeface="Arial" panose="020B0604020202020204" pitchFamily="34" charset="0"/>
                  <a:cs typeface="Arial" panose="020B0604020202020204" pitchFamily="34" charset="0"/>
                </a:rPr>
                <a:t>Policy</a:t>
              </a:r>
              <a:endParaRPr lang="en-US" altLang="zh-CN" sz="1200" b="1" dirty="0">
                <a:latin typeface="Arial" panose="020B0604020202020204" pitchFamily="34" charset="0"/>
                <a:cs typeface="Arial" panose="020B0604020202020204" pitchFamily="34" charset="0"/>
              </a:endParaRPr>
            </a:p>
            <a:p>
              <a:pPr algn="ctr"/>
              <a:r>
                <a:rPr lang="en-US" altLang="zh-CN" sz="1200" b="1" dirty="0">
                  <a:latin typeface="Arial" panose="020B0604020202020204" pitchFamily="34" charset="0"/>
                  <a:cs typeface="Arial" panose="020B0604020202020204" pitchFamily="34" charset="0"/>
                </a:rPr>
                <a:t>Cache</a:t>
              </a:r>
              <a:endParaRPr lang="zh-CN" altLang="en-US" sz="1200" b="1" dirty="0">
                <a:latin typeface="Arial" panose="020B0604020202020204" pitchFamily="34" charset="0"/>
                <a:cs typeface="Arial" panose="020B0604020202020204" pitchFamily="34" charset="0"/>
              </a:endParaRPr>
            </a:p>
          </p:txBody>
        </p:sp>
      </p:grpSp>
      <p:grpSp>
        <p:nvGrpSpPr>
          <p:cNvPr id="63" name="组合 62">
            <a:extLst>
              <a:ext uri="{FF2B5EF4-FFF2-40B4-BE49-F238E27FC236}">
                <a16:creationId xmlns:a16="http://schemas.microsoft.com/office/drawing/2014/main" id="{C468120D-E5C0-439E-ACF5-91DC4A0B4C34}"/>
              </a:ext>
            </a:extLst>
          </p:cNvPr>
          <p:cNvGrpSpPr/>
          <p:nvPr/>
        </p:nvGrpSpPr>
        <p:grpSpPr>
          <a:xfrm>
            <a:off x="6327961" y="2164300"/>
            <a:ext cx="794502" cy="516224"/>
            <a:chOff x="11262337" y="1793215"/>
            <a:chExt cx="794502" cy="516224"/>
          </a:xfrm>
        </p:grpSpPr>
        <p:sp>
          <p:nvSpPr>
            <p:cNvPr id="66" name="矩形 65">
              <a:extLst>
                <a:ext uri="{FF2B5EF4-FFF2-40B4-BE49-F238E27FC236}">
                  <a16:creationId xmlns:a16="http://schemas.microsoft.com/office/drawing/2014/main" id="{AE726FA7-4151-4E7C-B444-A6B9646F0390}"/>
                </a:ext>
              </a:extLst>
            </p:cNvPr>
            <p:cNvSpPr/>
            <p:nvPr/>
          </p:nvSpPr>
          <p:spPr>
            <a:xfrm>
              <a:off x="11366840" y="1793215"/>
              <a:ext cx="563706" cy="5162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D75F6272-036B-4184-8F2A-341B35FB53D8}"/>
                </a:ext>
              </a:extLst>
            </p:cNvPr>
            <p:cNvSpPr txBox="1"/>
            <p:nvPr/>
          </p:nvSpPr>
          <p:spPr>
            <a:xfrm>
              <a:off x="11262337" y="1835883"/>
              <a:ext cx="794502" cy="430887"/>
            </a:xfrm>
            <a:prstGeom prst="rect">
              <a:avLst/>
            </a:prstGeom>
            <a:noFill/>
          </p:spPr>
          <p:txBody>
            <a:bodyPr wrap="square" rtlCol="0">
              <a:spAutoFit/>
            </a:bodyPr>
            <a:lstStyle/>
            <a:p>
              <a:pPr algn="ctr"/>
              <a:r>
                <a:rPr lang="en-US" altLang="zh-CN" sz="1000" b="1" dirty="0">
                  <a:latin typeface="Arial" panose="020B0604020202020204" pitchFamily="34" charset="0"/>
                  <a:cs typeface="Arial" panose="020B0604020202020204" pitchFamily="34" charset="0"/>
                </a:rPr>
                <a:t>Evidence</a:t>
              </a:r>
            </a:p>
            <a:p>
              <a:pPr algn="ctr"/>
              <a:r>
                <a:rPr lang="en-US" altLang="zh-CN" sz="1200" b="1" dirty="0">
                  <a:latin typeface="Arial" panose="020B0604020202020204" pitchFamily="34" charset="0"/>
                  <a:cs typeface="Arial" panose="020B0604020202020204" pitchFamily="34" charset="0"/>
                </a:rPr>
                <a:t>Cache</a:t>
              </a:r>
              <a:endParaRPr lang="zh-CN" altLang="en-US" sz="12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7472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xEl>
                                              <p:pRg st="0" end="0"/>
                                            </p:txEl>
                                          </p:spTgt>
                                        </p:tgtEl>
                                        <p:attrNameLst>
                                          <p:attrName>style.visibility</p:attrName>
                                        </p:attrNameLst>
                                      </p:cBhvr>
                                      <p:to>
                                        <p:strVal val="visible"/>
                                      </p:to>
                                    </p:set>
                                    <p:animEffect transition="in" filter="fade">
                                      <p:cBhvr>
                                        <p:cTn id="64" dur="500"/>
                                        <p:tgtEl>
                                          <p:spTgt spid="48">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50"/>
                                        </p:tgtEl>
                                      </p:cBhvr>
                                    </p:animEffect>
                                    <p:set>
                                      <p:cBhvr>
                                        <p:cTn id="86" dur="1" fill="hold">
                                          <p:stCondLst>
                                            <p:cond delay="499"/>
                                          </p:stCondLst>
                                        </p:cTn>
                                        <p:tgtEl>
                                          <p:spTgt spid="5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7"/>
                                        </p:tgtEl>
                                      </p:cBhvr>
                                    </p:animEffect>
                                    <p:set>
                                      <p:cBhvr>
                                        <p:cTn id="89" dur="1" fill="hold">
                                          <p:stCondLst>
                                            <p:cond delay="499"/>
                                          </p:stCondLst>
                                        </p:cTn>
                                        <p:tgtEl>
                                          <p:spTgt spid="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2"/>
                                        </p:tgtEl>
                                      </p:cBhvr>
                                    </p:animEffect>
                                    <p:set>
                                      <p:cBhvr>
                                        <p:cTn id="104" dur="1" fill="hold">
                                          <p:stCondLst>
                                            <p:cond delay="499"/>
                                          </p:stCondLst>
                                        </p:cTn>
                                        <p:tgtEl>
                                          <p:spTgt spid="12"/>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9"/>
                                        </p:tgtEl>
                                      </p:cBhvr>
                                    </p:animEffect>
                                    <p:set>
                                      <p:cBhvr>
                                        <p:cTn id="107" dur="1" fill="hold">
                                          <p:stCondLst>
                                            <p:cond delay="499"/>
                                          </p:stCondLst>
                                        </p:cTn>
                                        <p:tgtEl>
                                          <p:spTgt spid="29"/>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8"/>
                                        </p:tgtEl>
                                      </p:cBhvr>
                                    </p:animEffect>
                                    <p:set>
                                      <p:cBhvr>
                                        <p:cTn id="113" dur="1" fill="hold">
                                          <p:stCondLst>
                                            <p:cond delay="499"/>
                                          </p:stCondLst>
                                        </p:cTn>
                                        <p:tgtEl>
                                          <p:spTgt spid="28"/>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21"/>
                                        </p:tgtEl>
                                      </p:cBhvr>
                                    </p:animEffect>
                                    <p:set>
                                      <p:cBhvr>
                                        <p:cTn id="116" dur="1" fill="hold">
                                          <p:stCondLst>
                                            <p:cond delay="499"/>
                                          </p:stCondLst>
                                        </p:cTn>
                                        <p:tgtEl>
                                          <p:spTgt spid="21"/>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4"/>
                                        </p:tgtEl>
                                      </p:cBhvr>
                                    </p:animEffect>
                                    <p:set>
                                      <p:cBhvr>
                                        <p:cTn id="119" dur="1" fill="hold">
                                          <p:stCondLst>
                                            <p:cond delay="499"/>
                                          </p:stCondLst>
                                        </p:cTn>
                                        <p:tgtEl>
                                          <p:spTgt spid="14"/>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5"/>
                                        </p:tgtEl>
                                      </p:cBhvr>
                                    </p:animEffect>
                                    <p:set>
                                      <p:cBhvr>
                                        <p:cTn id="122" dur="1" fill="hold">
                                          <p:stCondLst>
                                            <p:cond delay="499"/>
                                          </p:stCondLst>
                                        </p:cTn>
                                        <p:tgtEl>
                                          <p:spTgt spid="35"/>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48">
                                            <p:txEl>
                                              <p:pRg st="0" end="0"/>
                                            </p:txEl>
                                          </p:spTgt>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fade">
                                      <p:cBhvr>
                                        <p:cTn id="132" dur="500"/>
                                        <p:tgtEl>
                                          <p:spTgt spid="3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fade">
                                      <p:cBhvr>
                                        <p:cTn id="148" dur="500"/>
                                        <p:tgtEl>
                                          <p:spTgt spid="3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64">
                                            <p:txEl>
                                              <p:pRg st="0" end="0"/>
                                            </p:txEl>
                                          </p:spTgt>
                                        </p:tgtEl>
                                        <p:attrNameLst>
                                          <p:attrName>style.visibility</p:attrName>
                                        </p:attrNameLst>
                                      </p:cBhvr>
                                      <p:to>
                                        <p:strVal val="visible"/>
                                      </p:to>
                                    </p:set>
                                    <p:animEffect transition="in" filter="fade">
                                      <p:cBhvr>
                                        <p:cTn id="153" dur="500"/>
                                        <p:tgtEl>
                                          <p:spTgt spid="64">
                                            <p:txEl>
                                              <p:pRg st="0" end="0"/>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par>
                                <p:cTn id="159" presetID="10" presetClass="entr" presetSubtype="0" fill="hold" nodeType="withEffect">
                                  <p:stCondLst>
                                    <p:cond delay="0"/>
                                  </p:stCondLst>
                                  <p:childTnLst>
                                    <p:set>
                                      <p:cBhvr>
                                        <p:cTn id="160" dur="1" fill="hold">
                                          <p:stCondLst>
                                            <p:cond delay="0"/>
                                          </p:stCondLst>
                                        </p:cTn>
                                        <p:tgtEl>
                                          <p:spTgt spid="17"/>
                                        </p:tgtEl>
                                        <p:attrNameLst>
                                          <p:attrName>style.visibility</p:attrName>
                                        </p:attrNameLst>
                                      </p:cBhvr>
                                      <p:to>
                                        <p:strVal val="visible"/>
                                      </p:to>
                                    </p:set>
                                    <p:animEffect transition="in" filter="fade">
                                      <p:cBhvr>
                                        <p:cTn id="161" dur="500"/>
                                        <p:tgtEl>
                                          <p:spTgt spid="1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3"/>
                                        </p:tgtEl>
                                        <p:attrNameLst>
                                          <p:attrName>style.visibility</p:attrName>
                                        </p:attrNameLst>
                                      </p:cBhvr>
                                      <p:to>
                                        <p:strVal val="visible"/>
                                      </p:to>
                                    </p:set>
                                    <p:animEffect transition="in" filter="fade">
                                      <p:cBhvr>
                                        <p:cTn id="164" dur="500"/>
                                        <p:tgtEl>
                                          <p:spTgt spid="33"/>
                                        </p:tgtEl>
                                      </p:cBhvr>
                                    </p:animEffect>
                                  </p:childTnLst>
                                </p:cTn>
                              </p:par>
                              <p:par>
                                <p:cTn id="165" presetID="10" presetClass="entr" presetSubtype="0" fill="hold" nodeType="withEffect">
                                  <p:stCondLst>
                                    <p:cond delay="0"/>
                                  </p:stCondLst>
                                  <p:childTnLst>
                                    <p:set>
                                      <p:cBhvr>
                                        <p:cTn id="166" dur="1" fill="hold">
                                          <p:stCondLst>
                                            <p:cond delay="0"/>
                                          </p:stCondLst>
                                        </p:cTn>
                                        <p:tgtEl>
                                          <p:spTgt spid="32"/>
                                        </p:tgtEl>
                                        <p:attrNameLst>
                                          <p:attrName>style.visibility</p:attrName>
                                        </p:attrNameLst>
                                      </p:cBhvr>
                                      <p:to>
                                        <p:strVal val="visible"/>
                                      </p:to>
                                    </p:set>
                                    <p:animEffect transition="in" filter="fade">
                                      <p:cBhvr>
                                        <p:cTn id="167" dur="500"/>
                                        <p:tgtEl>
                                          <p:spTgt spid="32"/>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34"/>
                                        </p:tgtEl>
                                        <p:attrNameLst>
                                          <p:attrName>style.visibility</p:attrName>
                                        </p:attrNameLst>
                                      </p:cBhvr>
                                      <p:to>
                                        <p:strVal val="visible"/>
                                      </p:to>
                                    </p:set>
                                    <p:animEffect transition="in" filter="fade">
                                      <p:cBhvr>
                                        <p:cTn id="172" dur="500"/>
                                        <p:tgtEl>
                                          <p:spTgt spid="34"/>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nodeType="clickEffect">
                                  <p:stCondLst>
                                    <p:cond delay="0"/>
                                  </p:stCondLst>
                                  <p:childTnLst>
                                    <p:animEffect transition="out" filter="fade">
                                      <p:cBhvr>
                                        <p:cTn id="176" dur="500"/>
                                        <p:tgtEl>
                                          <p:spTgt spid="38"/>
                                        </p:tgtEl>
                                      </p:cBhvr>
                                    </p:animEffect>
                                    <p:set>
                                      <p:cBhvr>
                                        <p:cTn id="177" dur="1" fill="hold">
                                          <p:stCondLst>
                                            <p:cond delay="499"/>
                                          </p:stCondLst>
                                        </p:cTn>
                                        <p:tgtEl>
                                          <p:spTgt spid="38"/>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39"/>
                                        </p:tgtEl>
                                      </p:cBhvr>
                                    </p:animEffect>
                                    <p:set>
                                      <p:cBhvr>
                                        <p:cTn id="180" dur="1" fill="hold">
                                          <p:stCondLst>
                                            <p:cond delay="499"/>
                                          </p:stCondLst>
                                        </p:cTn>
                                        <p:tgtEl>
                                          <p:spTgt spid="39"/>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13"/>
                                        </p:tgtEl>
                                      </p:cBhvr>
                                    </p:animEffect>
                                    <p:set>
                                      <p:cBhvr>
                                        <p:cTn id="183" dur="1" fill="hold">
                                          <p:stCondLst>
                                            <p:cond delay="499"/>
                                          </p:stCondLst>
                                        </p:cTn>
                                        <p:tgtEl>
                                          <p:spTgt spid="13"/>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31"/>
                                        </p:tgtEl>
                                      </p:cBhvr>
                                    </p:animEffect>
                                    <p:set>
                                      <p:cBhvr>
                                        <p:cTn id="186" dur="1" fill="hold">
                                          <p:stCondLst>
                                            <p:cond delay="499"/>
                                          </p:stCondLst>
                                        </p:cTn>
                                        <p:tgtEl>
                                          <p:spTgt spid="31"/>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37"/>
                                        </p:tgtEl>
                                      </p:cBhvr>
                                    </p:animEffect>
                                    <p:set>
                                      <p:cBhvr>
                                        <p:cTn id="189" dur="1" fill="hold">
                                          <p:stCondLst>
                                            <p:cond delay="499"/>
                                          </p:stCondLst>
                                        </p:cTn>
                                        <p:tgtEl>
                                          <p:spTgt spid="37"/>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36"/>
                                        </p:tgtEl>
                                      </p:cBhvr>
                                    </p:animEffect>
                                    <p:set>
                                      <p:cBhvr>
                                        <p:cTn id="192" dur="1" fill="hold">
                                          <p:stCondLst>
                                            <p:cond delay="499"/>
                                          </p:stCondLst>
                                        </p:cTn>
                                        <p:tgtEl>
                                          <p:spTgt spid="3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30"/>
                                        </p:tgtEl>
                                      </p:cBhvr>
                                    </p:animEffect>
                                    <p:set>
                                      <p:cBhvr>
                                        <p:cTn id="195" dur="1" fill="hold">
                                          <p:stCondLst>
                                            <p:cond delay="499"/>
                                          </p:stCondLst>
                                        </p:cTn>
                                        <p:tgtEl>
                                          <p:spTgt spid="30"/>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17"/>
                                        </p:tgtEl>
                                      </p:cBhvr>
                                    </p:animEffect>
                                    <p:set>
                                      <p:cBhvr>
                                        <p:cTn id="198" dur="1" fill="hold">
                                          <p:stCondLst>
                                            <p:cond delay="499"/>
                                          </p:stCondLst>
                                        </p:cTn>
                                        <p:tgtEl>
                                          <p:spTgt spid="17"/>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33"/>
                                        </p:tgtEl>
                                      </p:cBhvr>
                                    </p:animEffect>
                                    <p:set>
                                      <p:cBhvr>
                                        <p:cTn id="201" dur="1" fill="hold">
                                          <p:stCondLst>
                                            <p:cond delay="499"/>
                                          </p:stCondLst>
                                        </p:cTn>
                                        <p:tgtEl>
                                          <p:spTgt spid="33"/>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32"/>
                                        </p:tgtEl>
                                      </p:cBhvr>
                                    </p:animEffect>
                                    <p:set>
                                      <p:cBhvr>
                                        <p:cTn id="204" dur="1" fill="hold">
                                          <p:stCondLst>
                                            <p:cond delay="499"/>
                                          </p:stCondLst>
                                        </p:cTn>
                                        <p:tgtEl>
                                          <p:spTgt spid="32"/>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500"/>
                                        <p:tgtEl>
                                          <p:spTgt spid="34"/>
                                        </p:tgtEl>
                                      </p:cBhvr>
                                    </p:animEffect>
                                    <p:set>
                                      <p:cBhvr>
                                        <p:cTn id="207" dur="1" fill="hold">
                                          <p:stCondLst>
                                            <p:cond delay="499"/>
                                          </p:stCondLst>
                                        </p:cTn>
                                        <p:tgtEl>
                                          <p:spTgt spid="34"/>
                                        </p:tgtEl>
                                        <p:attrNameLst>
                                          <p:attrName>style.visibility</p:attrName>
                                        </p:attrNameLst>
                                      </p:cBhvr>
                                      <p:to>
                                        <p:strVal val="hidden"/>
                                      </p:to>
                                    </p:set>
                                  </p:childTnLst>
                                </p:cTn>
                              </p:par>
                              <p:par>
                                <p:cTn id="208" presetID="1" presetClass="exit" presetSubtype="0" fill="hold" grpId="0" nodeType="withEffect">
                                  <p:stCondLst>
                                    <p:cond delay="0"/>
                                  </p:stCondLst>
                                  <p:childTnLst>
                                    <p:set>
                                      <p:cBhvr>
                                        <p:cTn id="209" dur="1" fill="hold">
                                          <p:stCondLst>
                                            <p:cond delay="0"/>
                                          </p:stCondLst>
                                        </p:cTn>
                                        <p:tgtEl>
                                          <p:spTgt spid="64">
                                            <p:txEl>
                                              <p:pRg st="0" end="0"/>
                                            </p:txEl>
                                          </p:spTgt>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nodeType="clickEffect">
                                  <p:stCondLst>
                                    <p:cond delay="0"/>
                                  </p:stCondLst>
                                  <p:childTnLst>
                                    <p:set>
                                      <p:cBhvr>
                                        <p:cTn id="213" dur="1" fill="hold">
                                          <p:stCondLst>
                                            <p:cond delay="0"/>
                                          </p:stCondLst>
                                        </p:cTn>
                                        <p:tgtEl>
                                          <p:spTgt spid="40"/>
                                        </p:tgtEl>
                                        <p:attrNameLst>
                                          <p:attrName>style.visibility</p:attrName>
                                        </p:attrNameLst>
                                      </p:cBhvr>
                                      <p:to>
                                        <p:strVal val="visible"/>
                                      </p:to>
                                    </p:set>
                                    <p:animEffect transition="in" filter="fade">
                                      <p:cBhvr>
                                        <p:cTn id="214" dur="500"/>
                                        <p:tgtEl>
                                          <p:spTgt spid="40"/>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41"/>
                                        </p:tgtEl>
                                        <p:attrNameLst>
                                          <p:attrName>style.visibility</p:attrName>
                                        </p:attrNameLst>
                                      </p:cBhvr>
                                      <p:to>
                                        <p:strVal val="visible"/>
                                      </p:to>
                                    </p:set>
                                    <p:animEffect transition="in" filter="fade">
                                      <p:cBhvr>
                                        <p:cTn id="217" dur="500"/>
                                        <p:tgtEl>
                                          <p:spTgt spid="41"/>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43"/>
                                        </p:tgtEl>
                                        <p:attrNameLst>
                                          <p:attrName>style.visibility</p:attrName>
                                        </p:attrNameLst>
                                      </p:cBhvr>
                                      <p:to>
                                        <p:strVal val="visible"/>
                                      </p:to>
                                    </p:set>
                                    <p:animEffect transition="in" filter="fade">
                                      <p:cBhvr>
                                        <p:cTn id="222" dur="500"/>
                                        <p:tgtEl>
                                          <p:spTgt spid="43"/>
                                        </p:tgtEl>
                                      </p:cBhvr>
                                    </p:animEffect>
                                  </p:childTnLst>
                                </p:cTn>
                              </p:par>
                              <p:par>
                                <p:cTn id="223" presetID="10" presetClass="entr" presetSubtype="0" fill="hold" nodeType="withEffect">
                                  <p:stCondLst>
                                    <p:cond delay="0"/>
                                  </p:stCondLst>
                                  <p:childTnLst>
                                    <p:set>
                                      <p:cBhvr>
                                        <p:cTn id="224" dur="1" fill="hold">
                                          <p:stCondLst>
                                            <p:cond delay="0"/>
                                          </p:stCondLst>
                                        </p:cTn>
                                        <p:tgtEl>
                                          <p:spTgt spid="42"/>
                                        </p:tgtEl>
                                        <p:attrNameLst>
                                          <p:attrName>style.visibility</p:attrName>
                                        </p:attrNameLst>
                                      </p:cBhvr>
                                      <p:to>
                                        <p:strVal val="visible"/>
                                      </p:to>
                                    </p:set>
                                    <p:animEffect transition="in" filter="fade">
                                      <p:cBhvr>
                                        <p:cTn id="225" dur="500"/>
                                        <p:tgtEl>
                                          <p:spTgt spid="42"/>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fade">
                                      <p:cBhvr>
                                        <p:cTn id="230" dur="500"/>
                                        <p:tgtEl>
                                          <p:spTgt spid="65"/>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Effect transition="in" filter="fade">
                                      <p:cBhvr>
                                        <p:cTn id="235" dur="500"/>
                                        <p:tgtEl>
                                          <p:spTgt spid="45"/>
                                        </p:tgtEl>
                                      </p:cBhvr>
                                    </p:animEffect>
                                  </p:childTnLst>
                                </p:cTn>
                              </p:par>
                              <p:par>
                                <p:cTn id="236" presetID="10" presetClass="entr" presetSubtype="0" fill="hold" nodeType="withEffect">
                                  <p:stCondLst>
                                    <p:cond delay="0"/>
                                  </p:stCondLst>
                                  <p:childTnLst>
                                    <p:set>
                                      <p:cBhvr>
                                        <p:cTn id="237" dur="1" fill="hold">
                                          <p:stCondLst>
                                            <p:cond delay="0"/>
                                          </p:stCondLst>
                                        </p:cTn>
                                        <p:tgtEl>
                                          <p:spTgt spid="44"/>
                                        </p:tgtEl>
                                        <p:attrNameLst>
                                          <p:attrName>style.visibility</p:attrName>
                                        </p:attrNameLst>
                                      </p:cBhvr>
                                      <p:to>
                                        <p:strVal val="visible"/>
                                      </p:to>
                                    </p:set>
                                    <p:animEffect transition="in" filter="fade">
                                      <p:cBhvr>
                                        <p:cTn id="238" dur="500"/>
                                        <p:tgtEl>
                                          <p:spTgt spid="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46"/>
                                        </p:tgtEl>
                                        <p:attrNameLst>
                                          <p:attrName>style.visibility</p:attrName>
                                        </p:attrNameLst>
                                      </p:cBhvr>
                                      <p:to>
                                        <p:strVal val="visible"/>
                                      </p:to>
                                    </p:set>
                                    <p:animEffect transition="in" filter="fade">
                                      <p:cBhvr>
                                        <p:cTn id="2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1" grpId="0"/>
      <p:bldP spid="21" grpId="1"/>
      <p:bldP spid="24" grpId="0"/>
      <p:bldP spid="24" grpId="1"/>
      <p:bldP spid="25" grpId="0"/>
      <p:bldP spid="25" grpId="1"/>
      <p:bldP spid="26" grpId="0"/>
      <p:bldP spid="26" grpId="1"/>
      <p:bldP spid="30" grpId="0"/>
      <p:bldP spid="30" grpId="1"/>
      <p:bldP spid="31" grpId="0"/>
      <p:bldP spid="31" grpId="1"/>
      <p:bldP spid="33" grpId="0"/>
      <p:bldP spid="33" grpId="1"/>
      <p:bldP spid="34" grpId="0" animBg="1"/>
      <p:bldP spid="34" grpId="1" animBg="1"/>
      <p:bldP spid="35" grpId="0"/>
      <p:bldP spid="35" grpId="1"/>
      <p:bldP spid="36" grpId="0"/>
      <p:bldP spid="36" grpId="1"/>
      <p:bldP spid="39" grpId="0"/>
      <p:bldP spid="39" grpId="1"/>
      <p:bldP spid="41" grpId="0"/>
      <p:bldP spid="43" grpId="0"/>
      <p:bldP spid="45" grpId="0"/>
      <p:bldP spid="46" grpId="0"/>
      <p:bldP spid="47" grpId="0" animBg="1"/>
      <p:bldP spid="48" grpId="0" build="allAtOnce"/>
      <p:bldP spid="53" grpId="0" animBg="1"/>
      <p:bldP spid="54" grpId="0"/>
      <p:bldP spid="64" grpId="0" build="allAtOnce"/>
      <p:bldP spid="6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8F5748-CE67-B448-9592-6CE0174C12E8}"/>
              </a:ext>
            </a:extLst>
          </p:cNvPr>
          <p:cNvSpPr>
            <a:spLocks noGrp="1"/>
          </p:cNvSpPr>
          <p:nvPr>
            <p:ph type="title"/>
          </p:nvPr>
        </p:nvSpPr>
        <p:spPr/>
        <p:txBody>
          <a:bodyPr/>
          <a:lstStyle/>
          <a:p>
            <a:r>
              <a:rPr lang="en-US" altLang="zh-CN" dirty="0"/>
              <a:t>CLAF Implementation</a:t>
            </a:r>
            <a:r>
              <a:rPr lang="zh-CN" altLang="en-US" dirty="0"/>
              <a:t> </a:t>
            </a:r>
            <a:r>
              <a:rPr lang="en-US" altLang="zh-CN" dirty="0"/>
              <a:t>and</a:t>
            </a:r>
            <a:r>
              <a:rPr lang="zh-CN" altLang="en-US" dirty="0"/>
              <a:t> </a:t>
            </a:r>
            <a:r>
              <a:rPr lang="en-US" altLang="zh-CN" dirty="0"/>
              <a:t>Evaluation</a:t>
            </a:r>
            <a:endParaRPr lang="en-US" dirty="0"/>
          </a:p>
        </p:txBody>
      </p:sp>
      <p:sp>
        <p:nvSpPr>
          <p:cNvPr id="6" name="Content Placeholder 4">
            <a:extLst>
              <a:ext uri="{FF2B5EF4-FFF2-40B4-BE49-F238E27FC236}">
                <a16:creationId xmlns:a16="http://schemas.microsoft.com/office/drawing/2014/main" id="{78BA2E98-B998-DA46-BF65-D261704823B3}"/>
              </a:ext>
            </a:extLst>
          </p:cNvPr>
          <p:cNvSpPr>
            <a:spLocks noGrp="1"/>
          </p:cNvSpPr>
          <p:nvPr>
            <p:ph sz="quarter" idx="13"/>
          </p:nvPr>
        </p:nvSpPr>
        <p:spPr>
          <a:xfrm>
            <a:off x="196770" y="845956"/>
            <a:ext cx="6011525" cy="5486941"/>
          </a:xfrm>
        </p:spPr>
        <p:txBody>
          <a:bodyPr/>
          <a:lstStyle/>
          <a:p>
            <a:r>
              <a:rPr lang="en-US" altLang="zh-CN" sz="3200" dirty="0">
                <a:solidFill>
                  <a:srgbClr val="FF0000"/>
                </a:solidFill>
                <a:latin typeface="Comic Sans MS" charset="0"/>
                <a:ea typeface="Comic Sans MS" charset="0"/>
                <a:cs typeface="Comic Sans MS" charset="0"/>
              </a:rPr>
              <a:t>Implementation</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Evidence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Provider: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Running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user’s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smartphone</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Infer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if</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target</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home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app</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sends an op based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i="1" dirty="0">
                <a:solidFill>
                  <a:srgbClr val="FF0000"/>
                </a:solidFill>
                <a:latin typeface="Comic Sans MS" charset="0"/>
                <a:ea typeface="Comic Sans MS" charset="0"/>
                <a:cs typeface="Comic Sans MS" charset="0"/>
              </a:rPr>
              <a:t>VSS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i="1" dirty="0" err="1">
                <a:solidFill>
                  <a:srgbClr val="FF0000"/>
                </a:solidFill>
                <a:latin typeface="Comic Sans MS" charset="0"/>
                <a:ea typeface="Comic Sans MS" charset="0"/>
                <a:cs typeface="Comic Sans MS" charset="0"/>
              </a:rPr>
              <a:t>tcp_snd</a:t>
            </a:r>
            <a:r>
              <a:rPr lang="en-US" altLang="zh-CN" dirty="0">
                <a:solidFill>
                  <a:schemeClr val="tx1"/>
                </a:solidFill>
                <a:latin typeface="Comic Sans MS" charset="0"/>
                <a:ea typeface="Comic Sans MS" charset="0"/>
                <a:cs typeface="Comic Sans MS" charset="0"/>
              </a:rPr>
              <a:t>.</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Infer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if</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user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interaction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exists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based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rgbClr val="FF0000"/>
                </a:solidFill>
                <a:latin typeface="Comic Sans MS" charset="0"/>
                <a:ea typeface="Comic Sans MS" charset="0"/>
                <a:cs typeface="Comic Sans MS" charset="0"/>
              </a:rPr>
              <a:t>accelerometer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dirty="0">
                <a:solidFill>
                  <a:srgbClr val="FF0000"/>
                </a:solidFill>
                <a:latin typeface="Comic Sans MS" charset="0"/>
                <a:ea typeface="Comic Sans MS" charset="0"/>
                <a:cs typeface="Comic Sans MS" charset="0"/>
              </a:rPr>
              <a:t>light</a:t>
            </a:r>
            <a:r>
              <a:rPr lang="zh-CN" altLang="en-US" dirty="0">
                <a:solidFill>
                  <a:schemeClr val="tx1"/>
                </a:solidFill>
                <a:latin typeface="Comic Sans MS" charset="0"/>
                <a:ea typeface="Comic Sans MS" charset="0"/>
                <a:cs typeface="Comic Sans MS" charset="0"/>
              </a:rPr>
              <a:t> </a:t>
            </a:r>
            <a:r>
              <a:rPr lang="en-US" altLang="zh-CN" dirty="0">
                <a:solidFill>
                  <a:srgbClr val="FF0000"/>
                </a:solidFill>
                <a:latin typeface="Comic Sans MS" charset="0"/>
                <a:ea typeface="Comic Sans MS" charset="0"/>
                <a:cs typeface="Comic Sans MS" charset="0"/>
              </a:rPr>
              <a:t>sensor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data.</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Operation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Handler: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Running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router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Intercepting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traffics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through</a:t>
            </a:r>
            <a:r>
              <a:rPr lang="zh-CN" altLang="en-US" dirty="0">
                <a:solidFill>
                  <a:schemeClr val="tx1"/>
                </a:solidFill>
                <a:latin typeface="Comic Sans MS" charset="0"/>
                <a:ea typeface="Comic Sans MS" charset="0"/>
                <a:cs typeface="Comic Sans MS" charset="0"/>
              </a:rPr>
              <a:t> </a:t>
            </a:r>
            <a:r>
              <a:rPr lang="en-US" altLang="zh-CN" dirty="0" err="1">
                <a:solidFill>
                  <a:schemeClr val="tx1"/>
                </a:solidFill>
                <a:latin typeface="Comic Sans MS" charset="0"/>
                <a:ea typeface="Comic Sans MS" charset="0"/>
                <a:cs typeface="Comic Sans MS" charset="0"/>
              </a:rPr>
              <a:t>iptable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ARP</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spoofing</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Policy</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Server: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Implemented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Samsung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SmartThings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Platform</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with</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Restful</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API</a:t>
            </a:r>
            <a:r>
              <a:rPr lang="zh-CN" altLang="en-US" dirty="0">
                <a:solidFill>
                  <a:schemeClr val="tx1"/>
                </a:solidFill>
                <a:latin typeface="Comic Sans MS" charset="0"/>
                <a:ea typeface="Comic Sans MS" charset="0"/>
                <a:cs typeface="Comic Sans MS" charset="0"/>
              </a:rPr>
              <a:t> </a:t>
            </a:r>
            <a:endParaRPr lang="en-US" altLang="zh-CN" dirty="0">
              <a:solidFill>
                <a:schemeClr val="tx1"/>
              </a:solidFill>
              <a:latin typeface="Comic Sans MS" charset="0"/>
              <a:ea typeface="Comic Sans MS" charset="0"/>
              <a:cs typeface="Comic Sans MS" charset="0"/>
            </a:endParaRPr>
          </a:p>
        </p:txBody>
      </p:sp>
      <p:sp>
        <p:nvSpPr>
          <p:cNvPr id="7" name="Content Placeholder 4">
            <a:extLst>
              <a:ext uri="{FF2B5EF4-FFF2-40B4-BE49-F238E27FC236}">
                <a16:creationId xmlns:a16="http://schemas.microsoft.com/office/drawing/2014/main" id="{24F56CF3-9595-3243-A14E-8F6BC3FC0785}"/>
              </a:ext>
            </a:extLst>
          </p:cNvPr>
          <p:cNvSpPr txBox="1">
            <a:spLocks/>
          </p:cNvSpPr>
          <p:nvPr/>
        </p:nvSpPr>
        <p:spPr>
          <a:xfrm>
            <a:off x="6208294" y="1026695"/>
            <a:ext cx="5813445" cy="5405204"/>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3200" dirty="0">
                <a:solidFill>
                  <a:srgbClr val="FF0000"/>
                </a:solidFill>
                <a:latin typeface="Comic Sans MS" charset="0"/>
                <a:ea typeface="Comic Sans MS" charset="0"/>
                <a:cs typeface="Comic Sans MS" charset="0"/>
              </a:rPr>
              <a:t>Evaluation Results</a:t>
            </a:r>
            <a:endParaRPr lang="en-US" altLang="zh-CN" sz="1800" dirty="0">
              <a:solidFill>
                <a:schemeClr val="tx1"/>
              </a:solidFill>
              <a:latin typeface="Comic Sans MS" charset="0"/>
              <a:ea typeface="Comic Sans MS" charset="0"/>
              <a:cs typeface="Comic Sans MS" charset="0"/>
            </a:endParaRP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Effectiveness</a:t>
            </a:r>
            <a:r>
              <a:rPr lang="en-US" altLang="zh-CN" sz="1800" dirty="0">
                <a:solidFill>
                  <a:schemeClr val="tx1"/>
                </a:solidFill>
                <a:latin typeface="Comic Sans MS" charset="0"/>
                <a:ea typeface="Comic Sans MS" charset="0"/>
                <a:cs typeface="Comic Sans MS" charset="0"/>
              </a:rPr>
              <a:t>:</a:t>
            </a:r>
          </a:p>
          <a:p>
            <a:pPr marL="754380" lvl="1" indent="-342900">
              <a:buFont typeface="Arial" panose="020B0604020202020204" pitchFamily="34" charset="0"/>
              <a:buChar char="•"/>
            </a:pPr>
            <a:r>
              <a:rPr lang="en-US" dirty="0">
                <a:solidFill>
                  <a:schemeClr val="tx1"/>
                </a:solidFill>
                <a:latin typeface="Comic Sans MS" charset="0"/>
                <a:ea typeface="Comic Sans MS" charset="0"/>
                <a:cs typeface="Comic Sans MS" charset="0"/>
              </a:rPr>
              <a:t>2,763 out of 2,800</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(98.68%)</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attack</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trials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were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inhibited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under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real</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home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system</a:t>
            </a:r>
          </a:p>
          <a:p>
            <a:pPr marL="754380" lvl="1" indent="-342900">
              <a:buFont typeface="Arial" panose="020B0604020202020204" pitchFamily="34" charset="0"/>
              <a:buChar char="•"/>
            </a:pPr>
            <a:r>
              <a:rPr lang="en-US" dirty="0">
                <a:solidFill>
                  <a:schemeClr val="tx1"/>
                </a:solidFill>
                <a:latin typeface="Comic Sans MS" charset="0"/>
                <a:ea typeface="Comic Sans MS" charset="0"/>
                <a:cs typeface="Comic Sans MS" charset="0"/>
              </a:rPr>
              <a:t>5,315 out of 5,480 </a:t>
            </a:r>
            <a:r>
              <a:rPr lang="en-US" altLang="zh-CN" dirty="0">
                <a:solidFill>
                  <a:schemeClr val="tx1"/>
                </a:solidFill>
                <a:latin typeface="Comic Sans MS" charset="0"/>
                <a:ea typeface="Comic Sans MS" charset="0"/>
                <a:cs typeface="Comic Sans MS" charset="0"/>
              </a:rPr>
              <a:t>(96.99%)</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attack</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trials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were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inhibited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targeting</a:t>
            </a:r>
            <a:r>
              <a:rPr lang="zh-CN" altLang="en-US" dirty="0">
                <a:solidFill>
                  <a:schemeClr val="tx1"/>
                </a:solidFill>
                <a:latin typeface="Comic Sans MS" charset="0"/>
                <a:ea typeface="Comic Sans MS" charset="0"/>
                <a:cs typeface="Comic Sans MS" charset="0"/>
              </a:rPr>
              <a:t> </a:t>
            </a:r>
            <a:r>
              <a:rPr lang="en-US" altLang="zh-CN" dirty="0" err="1">
                <a:solidFill>
                  <a:schemeClr val="tx1"/>
                </a:solidFill>
                <a:latin typeface="Comic Sans MS" charset="0"/>
                <a:ea typeface="Comic Sans MS" charset="0"/>
                <a:cs typeface="Comic Sans MS" charset="0"/>
              </a:rPr>
              <a:t>SmartApps</a:t>
            </a:r>
            <a:r>
              <a:rPr lang="en-US" altLang="zh-CN" dirty="0">
                <a:solidFill>
                  <a:schemeClr val="tx1"/>
                </a:solidFill>
                <a:latin typeface="Comic Sans MS" charset="0"/>
                <a:ea typeface="Comic Sans MS" charset="0"/>
                <a:cs typeface="Comic Sans MS" charset="0"/>
              </a:rPr>
              <a:t>.</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600 out of 600 (100%)</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attack</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trials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launched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by</a:t>
            </a:r>
            <a:r>
              <a:rPr lang="zh-CN" altLang="en-US" dirty="0">
                <a:solidFill>
                  <a:schemeClr val="tx1"/>
                </a:solidFill>
                <a:latin typeface="Comic Sans MS" charset="0"/>
                <a:ea typeface="Comic Sans MS" charset="0"/>
                <a:cs typeface="Comic Sans MS" charset="0"/>
              </a:rPr>
              <a:t> </a:t>
            </a:r>
            <a:r>
              <a:rPr lang="en-US" altLang="zh-CN" dirty="0" err="1">
                <a:solidFill>
                  <a:schemeClr val="tx1"/>
                </a:solidFill>
                <a:latin typeface="Comic Sans MS" charset="0"/>
                <a:ea typeface="Comic Sans MS" charset="0"/>
                <a:cs typeface="Comic Sans MS" charset="0"/>
              </a:rPr>
              <a:t>Mirai</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its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variants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were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inhibited.</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Overhead</a:t>
            </a:r>
            <a:r>
              <a:rPr lang="en-US" altLang="zh-CN" dirty="0">
                <a:latin typeface="Comic Sans MS" charset="0"/>
                <a:ea typeface="Comic Sans MS" charset="0"/>
                <a:cs typeface="Comic Sans MS" charset="0"/>
              </a:rPr>
              <a:t>:</a:t>
            </a:r>
          </a:p>
          <a:p>
            <a:pPr marL="754380" lvl="1" indent="-342900">
              <a:buFont typeface="Arial" panose="020B0604020202020204" pitchFamily="34" charset="0"/>
              <a:buChar char="•"/>
            </a:pPr>
            <a:r>
              <a:rPr lang="en-US" altLang="zh-CN" sz="2000" dirty="0">
                <a:latin typeface="Comic Sans MS" charset="0"/>
                <a:ea typeface="Comic Sans MS" charset="0"/>
                <a:cs typeface="Comic Sans MS" charset="0"/>
              </a:rPr>
              <a:t>Less</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than</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1</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second</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latency</a:t>
            </a: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742" y="746954"/>
            <a:ext cx="4358936" cy="3258167"/>
          </a:xfrm>
          <a:prstGeom prst="rect">
            <a:avLst/>
          </a:prstGeom>
        </p:spPr>
      </p:pic>
    </p:spTree>
    <p:extLst>
      <p:ext uri="{BB962C8B-B14F-4D97-AF65-F5344CB8AC3E}">
        <p14:creationId xmlns:p14="http://schemas.microsoft.com/office/powerpoint/2010/main" val="215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fade">
                                      <p:cBhvr>
                                        <p:cTn id="45" dur="500"/>
                                        <p:tgtEl>
                                          <p:spTgt spid="6">
                                            <p:txEl>
                                              <p:pRg st="9" end="9"/>
                                            </p:txEl>
                                          </p:spTgt>
                                        </p:tgtEl>
                                      </p:cBhvr>
                                    </p:animEffect>
                                  </p:childTnLst>
                                </p:cTn>
                              </p:par>
                              <p:par>
                                <p:cTn id="46" presetID="1" presetClass="exit" presetSubtype="0" fill="hold" nodeType="with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500"/>
                                        <p:tgtEl>
                                          <p:spTgt spid="7">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Effect transition="in" filter="fade">
                                      <p:cBhvr>
                                        <p:cTn id="53" dur="500"/>
                                        <p:tgtEl>
                                          <p:spTgt spid="7">
                                            <p:txEl>
                                              <p:pRg st="1" end="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2" end="2"/>
                                            </p:txEl>
                                          </p:spTgt>
                                        </p:tgtEl>
                                        <p:attrNameLst>
                                          <p:attrName>style.visibility</p:attrName>
                                        </p:attrNameLst>
                                      </p:cBhvr>
                                      <p:to>
                                        <p:strVal val="visible"/>
                                      </p:to>
                                    </p:set>
                                    <p:animEffect transition="in" filter="fade">
                                      <p:cBhvr>
                                        <p:cTn id="56" dur="500"/>
                                        <p:tgtEl>
                                          <p:spTgt spid="7">
                                            <p:txEl>
                                              <p:pRg st="2" end="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3" end="3"/>
                                            </p:txEl>
                                          </p:spTgt>
                                        </p:tgtEl>
                                        <p:attrNameLst>
                                          <p:attrName>style.visibility</p:attrName>
                                        </p:attrNameLst>
                                      </p:cBhvr>
                                      <p:to>
                                        <p:strVal val="visible"/>
                                      </p:to>
                                    </p:set>
                                    <p:animEffect transition="in" filter="fade">
                                      <p:cBhvr>
                                        <p:cTn id="59" dur="500"/>
                                        <p:tgtEl>
                                          <p:spTgt spid="7">
                                            <p:txEl>
                                              <p:pRg st="3" end="3"/>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
                                            <p:txEl>
                                              <p:pRg st="4" end="4"/>
                                            </p:txEl>
                                          </p:spTgt>
                                        </p:tgtEl>
                                        <p:attrNameLst>
                                          <p:attrName>style.visibility</p:attrName>
                                        </p:attrNameLst>
                                      </p:cBhvr>
                                      <p:to>
                                        <p:strVal val="visible"/>
                                      </p:to>
                                    </p:set>
                                    <p:animEffect transition="in" filter="fade">
                                      <p:cBhvr>
                                        <p:cTn id="62" dur="500"/>
                                        <p:tgtEl>
                                          <p:spTgt spid="7">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xEl>
                                              <p:pRg st="5" end="5"/>
                                            </p:txEl>
                                          </p:spTgt>
                                        </p:tgtEl>
                                        <p:attrNameLst>
                                          <p:attrName>style.visibility</p:attrName>
                                        </p:attrNameLst>
                                      </p:cBhvr>
                                      <p:to>
                                        <p:strVal val="visible"/>
                                      </p:to>
                                    </p:set>
                                    <p:animEffect transition="in" filter="fade">
                                      <p:cBhvr>
                                        <p:cTn id="67" dur="500"/>
                                        <p:tgtEl>
                                          <p:spTgt spid="7">
                                            <p:txEl>
                                              <p:pRg st="5" end="5"/>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
                                            <p:txEl>
                                              <p:pRg st="6" end="6"/>
                                            </p:txEl>
                                          </p:spTgt>
                                        </p:tgtEl>
                                        <p:attrNameLst>
                                          <p:attrName>style.visibility</p:attrName>
                                        </p:attrNameLst>
                                      </p:cBhvr>
                                      <p:to>
                                        <p:strVal val="visible"/>
                                      </p:to>
                                    </p:set>
                                    <p:animEffect transition="in" filter="fade">
                                      <p:cBhvr>
                                        <p:cTn id="7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43315" y="2812378"/>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5591" y="4306029"/>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0" name="Picture 4" descr="Image result for security icon">
            <a:extLst>
              <a:ext uri="{FF2B5EF4-FFF2-40B4-BE49-F238E27FC236}">
                <a16:creationId xmlns:a16="http://schemas.microsoft.com/office/drawing/2014/main" id="{9AB2E67F-1CAE-4F87-80A6-3F309CD16F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539"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63</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914824" y="2320259"/>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err="1">
                <a:solidFill>
                  <a:schemeClr val="tx1"/>
                </a:solidFill>
              </a:rPr>
              <a:t>CaRF</a:t>
            </a:r>
            <a:r>
              <a:rPr lang="en-US" dirty="0">
                <a:solidFill>
                  <a:schemeClr val="tx1"/>
                </a:solidFill>
              </a:rPr>
              <a:t>: A Capability-Based RTOS Framework for CPS Embedded Devices</a:t>
            </a:r>
          </a:p>
        </p:txBody>
      </p:sp>
    </p:spTree>
    <p:extLst>
      <p:ext uri="{BB962C8B-B14F-4D97-AF65-F5344CB8AC3E}">
        <p14:creationId xmlns:p14="http://schemas.microsoft.com/office/powerpoint/2010/main" val="115890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DD94FB-79CE-4E18-952E-A1732720B869}"/>
              </a:ext>
            </a:extLst>
          </p:cNvPr>
          <p:cNvSpPr>
            <a:spLocks noGrp="1"/>
          </p:cNvSpPr>
          <p:nvPr>
            <p:ph type="title"/>
          </p:nvPr>
        </p:nvSpPr>
        <p:spPr/>
        <p:txBody>
          <a:bodyPr/>
          <a:lstStyle/>
          <a:p>
            <a:r>
              <a:rPr lang="en-US" dirty="0"/>
              <a:t>Overall Architecture of the Framework</a:t>
            </a:r>
          </a:p>
        </p:txBody>
      </p:sp>
      <p:sp>
        <p:nvSpPr>
          <p:cNvPr id="6" name="矩形: 圆角 5">
            <a:extLst>
              <a:ext uri="{FF2B5EF4-FFF2-40B4-BE49-F238E27FC236}">
                <a16:creationId xmlns:a16="http://schemas.microsoft.com/office/drawing/2014/main" id="{EF810BFE-CAB0-4290-B431-0A19F8E19DD4}"/>
              </a:ext>
            </a:extLst>
          </p:cNvPr>
          <p:cNvSpPr/>
          <p:nvPr/>
        </p:nvSpPr>
        <p:spPr>
          <a:xfrm>
            <a:off x="71946" y="890324"/>
            <a:ext cx="12120053" cy="58524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2C813073-A4D0-4B0B-BCB0-02AF20A02374}"/>
              </a:ext>
            </a:extLst>
          </p:cNvPr>
          <p:cNvSpPr/>
          <p:nvPr/>
        </p:nvSpPr>
        <p:spPr>
          <a:xfrm>
            <a:off x="196770" y="4053682"/>
            <a:ext cx="7173434" cy="1721606"/>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9A4613A8-C5E0-42E1-8123-C90A4DA47059}"/>
              </a:ext>
            </a:extLst>
          </p:cNvPr>
          <p:cNvSpPr txBox="1"/>
          <p:nvPr/>
        </p:nvSpPr>
        <p:spPr>
          <a:xfrm>
            <a:off x="2873822" y="535789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HAL</a:t>
            </a:r>
            <a:endParaRPr lang="en-US" sz="2000" b="1"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CEAF7206-806D-4818-823C-1EB31DFF9779}"/>
              </a:ext>
            </a:extLst>
          </p:cNvPr>
          <p:cNvSpPr/>
          <p:nvPr/>
        </p:nvSpPr>
        <p:spPr>
          <a:xfrm>
            <a:off x="196769" y="1170707"/>
            <a:ext cx="9608761" cy="2843716"/>
          </a:xfrm>
          <a:prstGeom prst="round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文本框 9">
            <a:extLst>
              <a:ext uri="{FF2B5EF4-FFF2-40B4-BE49-F238E27FC236}">
                <a16:creationId xmlns:a16="http://schemas.microsoft.com/office/drawing/2014/main" id="{378E31D4-D5C3-40F0-881D-0181EB0151A3}"/>
              </a:ext>
            </a:extLst>
          </p:cNvPr>
          <p:cNvSpPr txBox="1"/>
          <p:nvPr/>
        </p:nvSpPr>
        <p:spPr>
          <a:xfrm>
            <a:off x="5125502" y="1110590"/>
            <a:ext cx="98296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Kernel</a:t>
            </a:r>
          </a:p>
        </p:txBody>
      </p:sp>
      <p:sp>
        <p:nvSpPr>
          <p:cNvPr id="11" name="文本框 10">
            <a:extLst>
              <a:ext uri="{FF2B5EF4-FFF2-40B4-BE49-F238E27FC236}">
                <a16:creationId xmlns:a16="http://schemas.microsoft.com/office/drawing/2014/main" id="{86C3CADB-7C52-47F3-A8DC-3B7C63FB50F3}"/>
              </a:ext>
            </a:extLst>
          </p:cNvPr>
          <p:cNvSpPr txBox="1"/>
          <p:nvPr/>
        </p:nvSpPr>
        <p:spPr>
          <a:xfrm>
            <a:off x="3177060" y="3604442"/>
            <a:ext cx="103348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RTOS</a:t>
            </a:r>
            <a:endParaRPr lang="en-US" sz="2000" b="1" dirty="0">
              <a:latin typeface="Arial" panose="020B0604020202020204" pitchFamily="34" charset="0"/>
              <a:cs typeface="Arial" panose="020B0604020202020204" pitchFamily="34" charset="0"/>
            </a:endParaRPr>
          </a:p>
        </p:txBody>
      </p:sp>
      <p:cxnSp>
        <p:nvCxnSpPr>
          <p:cNvPr id="12" name="直接连接符 11">
            <a:extLst>
              <a:ext uri="{FF2B5EF4-FFF2-40B4-BE49-F238E27FC236}">
                <a16:creationId xmlns:a16="http://schemas.microsoft.com/office/drawing/2014/main" id="{21C45A5C-AB61-424E-9601-C8359C42BF03}"/>
              </a:ext>
            </a:extLst>
          </p:cNvPr>
          <p:cNvCxnSpPr>
            <a:cxnSpLocks/>
          </p:cNvCxnSpPr>
          <p:nvPr/>
        </p:nvCxnSpPr>
        <p:spPr>
          <a:xfrm>
            <a:off x="2873822" y="1072588"/>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6E7ABC-B386-46D0-BEB5-A922D915BB23}"/>
              </a:ext>
            </a:extLst>
          </p:cNvPr>
          <p:cNvGrpSpPr/>
          <p:nvPr/>
        </p:nvGrpSpPr>
        <p:grpSpPr>
          <a:xfrm>
            <a:off x="4324310" y="4153818"/>
            <a:ext cx="1653701" cy="1472116"/>
            <a:chOff x="7065045" y="4437915"/>
            <a:chExt cx="1640193" cy="1473036"/>
          </a:xfrm>
        </p:grpSpPr>
        <p:sp>
          <p:nvSpPr>
            <p:cNvPr id="14" name="矩形 13">
              <a:extLst>
                <a:ext uri="{FF2B5EF4-FFF2-40B4-BE49-F238E27FC236}">
                  <a16:creationId xmlns:a16="http://schemas.microsoft.com/office/drawing/2014/main" id="{2FB0A120-BA37-429F-AD39-B9DC14D5D93C}"/>
                </a:ext>
              </a:extLst>
            </p:cNvPr>
            <p:cNvSpPr/>
            <p:nvPr/>
          </p:nvSpPr>
          <p:spPr>
            <a:xfrm>
              <a:off x="7065045" y="4437915"/>
              <a:ext cx="1640193" cy="144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421033CA-6516-4A1B-9E8C-A97DC840A2F1}"/>
                </a:ext>
              </a:extLst>
            </p:cNvPr>
            <p:cNvSpPr txBox="1"/>
            <p:nvPr/>
          </p:nvSpPr>
          <p:spPr>
            <a:xfrm>
              <a:off x="7443237" y="5510840"/>
              <a:ext cx="883805" cy="40011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A5E2BD7E-F94B-42DB-A876-3C9A7B57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256" y="4550052"/>
              <a:ext cx="1025769" cy="102576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EFBA3A4B-9BAA-43A8-9F20-6BA0895F9FA4}"/>
              </a:ext>
            </a:extLst>
          </p:cNvPr>
          <p:cNvSpPr/>
          <p:nvPr/>
        </p:nvSpPr>
        <p:spPr>
          <a:xfrm>
            <a:off x="706226" y="4188446"/>
            <a:ext cx="1665945" cy="14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Image result for pcb board icon">
            <a:extLst>
              <a:ext uri="{FF2B5EF4-FFF2-40B4-BE49-F238E27FC236}">
                <a16:creationId xmlns:a16="http://schemas.microsoft.com/office/drawing/2014/main" id="{2142EB7C-A3BF-4EC3-B095-C05CF105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77" y="4153818"/>
            <a:ext cx="1303065" cy="1303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70B98E1-4919-4363-81A0-47A771C800E4}"/>
              </a:ext>
            </a:extLst>
          </p:cNvPr>
          <p:cNvSpPr txBox="1"/>
          <p:nvPr/>
        </p:nvSpPr>
        <p:spPr>
          <a:xfrm>
            <a:off x="1216762" y="5188616"/>
            <a:ext cx="713656"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BSP</a:t>
            </a:r>
            <a:endParaRPr 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E77E2416-1AA7-451B-AE7D-EC642EC32CB0}"/>
              </a:ext>
            </a:extLst>
          </p:cNvPr>
          <p:cNvSpPr/>
          <p:nvPr/>
        </p:nvSpPr>
        <p:spPr>
          <a:xfrm>
            <a:off x="695493" y="1767703"/>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transmission icon">
            <a:extLst>
              <a:ext uri="{FF2B5EF4-FFF2-40B4-BE49-F238E27FC236}">
                <a16:creationId xmlns:a16="http://schemas.microsoft.com/office/drawing/2014/main" id="{1F60D3EF-B05F-4204-97D5-7DDDA7C9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775" y="1906720"/>
            <a:ext cx="921541" cy="92154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CDC6B1C-408A-487F-89CE-DB12BC51CE68}"/>
              </a:ext>
            </a:extLst>
          </p:cNvPr>
          <p:cNvSpPr txBox="1"/>
          <p:nvPr/>
        </p:nvSpPr>
        <p:spPr>
          <a:xfrm>
            <a:off x="607977" y="2722614"/>
            <a:ext cx="1992853"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Communication </a:t>
            </a:r>
          </a:p>
          <a:p>
            <a:pPr algn="ctr"/>
            <a:r>
              <a:rPr lang="en-US" b="1" dirty="0">
                <a:latin typeface="Arial" panose="020B0604020202020204" pitchFamily="34" charset="0"/>
                <a:cs typeface="Arial" panose="020B0604020202020204" pitchFamily="34" charset="0"/>
              </a:rPr>
              <a:t>Module</a:t>
            </a:r>
          </a:p>
        </p:txBody>
      </p:sp>
      <p:sp>
        <p:nvSpPr>
          <p:cNvPr id="23" name="矩形 22">
            <a:extLst>
              <a:ext uri="{FF2B5EF4-FFF2-40B4-BE49-F238E27FC236}">
                <a16:creationId xmlns:a16="http://schemas.microsoft.com/office/drawing/2014/main" id="{82621E0C-3E35-4569-ABA2-929190AE6ECF}"/>
              </a:ext>
            </a:extLst>
          </p:cNvPr>
          <p:cNvSpPr/>
          <p:nvPr/>
        </p:nvSpPr>
        <p:spPr>
          <a:xfrm>
            <a:off x="7818862"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FF2741EA-2F83-492E-BFE0-0091741B7F51}"/>
              </a:ext>
            </a:extLst>
          </p:cNvPr>
          <p:cNvSpPr/>
          <p:nvPr/>
        </p:nvSpPr>
        <p:spPr>
          <a:xfrm>
            <a:off x="5692438"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DA46121F-DDEE-460A-BE6F-134CBC844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819" y="1906720"/>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EF699DBF-7410-42C9-ACC7-BE8FDA3BD61A}"/>
              </a:ext>
            </a:extLst>
          </p:cNvPr>
          <p:cNvSpPr txBox="1"/>
          <p:nvPr/>
        </p:nvSpPr>
        <p:spPr>
          <a:xfrm>
            <a:off x="8356558" y="2933586"/>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A5750B4D-99DD-4A63-BC35-F0937E2E3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071" y="1750553"/>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4B890DC3-1567-4C83-826E-ECD5812AB91F}"/>
              </a:ext>
            </a:extLst>
          </p:cNvPr>
          <p:cNvSpPr txBox="1"/>
          <p:nvPr/>
        </p:nvSpPr>
        <p:spPr>
          <a:xfrm>
            <a:off x="6232789" y="2929071"/>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CAM</a:t>
            </a:r>
          </a:p>
        </p:txBody>
      </p:sp>
      <p:sp>
        <p:nvSpPr>
          <p:cNvPr id="29" name="文本框 28">
            <a:extLst>
              <a:ext uri="{FF2B5EF4-FFF2-40B4-BE49-F238E27FC236}">
                <a16:creationId xmlns:a16="http://schemas.microsoft.com/office/drawing/2014/main" id="{885B8A88-BA66-413B-95D1-8D671FA9AFF9}"/>
              </a:ext>
            </a:extLst>
          </p:cNvPr>
          <p:cNvSpPr txBox="1"/>
          <p:nvPr/>
        </p:nvSpPr>
        <p:spPr>
          <a:xfrm>
            <a:off x="4950407" y="6313483"/>
            <a:ext cx="3283699"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MCU Inner Structure</a:t>
            </a:r>
            <a:endParaRPr lang="en-US" sz="2000" b="1" dirty="0">
              <a:latin typeface="Arial" panose="020B0604020202020204" pitchFamily="34" charset="0"/>
              <a:cs typeface="Arial" panose="020B0604020202020204" pitchFamily="34" charset="0"/>
            </a:endParaRPr>
          </a:p>
        </p:txBody>
      </p:sp>
      <p:sp>
        <p:nvSpPr>
          <p:cNvPr id="30" name="矩形: 圆角 29">
            <a:extLst>
              <a:ext uri="{FF2B5EF4-FFF2-40B4-BE49-F238E27FC236}">
                <a16:creationId xmlns:a16="http://schemas.microsoft.com/office/drawing/2014/main" id="{E4EA6894-BCA2-4558-BBC1-A70437E00F1A}"/>
              </a:ext>
            </a:extLst>
          </p:cNvPr>
          <p:cNvSpPr/>
          <p:nvPr/>
        </p:nvSpPr>
        <p:spPr>
          <a:xfrm>
            <a:off x="9949094" y="1244848"/>
            <a:ext cx="2141387" cy="4518192"/>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2904F748-2F85-4EAA-8389-75361F44FFE7}"/>
              </a:ext>
            </a:extLst>
          </p:cNvPr>
          <p:cNvSpPr txBox="1"/>
          <p:nvPr/>
        </p:nvSpPr>
        <p:spPr>
          <a:xfrm>
            <a:off x="10225907" y="531362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CSFS</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8EEBABB1-D9F7-4BE6-A69F-F3EA48C0EF65}"/>
              </a:ext>
            </a:extLst>
          </p:cNvPr>
          <p:cNvCxnSpPr>
            <a:cxnSpLocks/>
          </p:cNvCxnSpPr>
          <p:nvPr/>
        </p:nvCxnSpPr>
        <p:spPr>
          <a:xfrm>
            <a:off x="9949093" y="2808772"/>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41125B4-7A7F-4AE9-A8CE-614EAEA7F8CD}"/>
              </a:ext>
            </a:extLst>
          </p:cNvPr>
          <p:cNvSpPr/>
          <p:nvPr/>
        </p:nvSpPr>
        <p:spPr>
          <a:xfrm>
            <a:off x="10145605" y="1345604"/>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B5E05DF1-6801-431F-8E6A-C35A3BC1B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795" y="1380084"/>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517821-C919-422D-86FC-324512C1691C}"/>
              </a:ext>
            </a:extLst>
          </p:cNvPr>
          <p:cNvSpPr txBox="1"/>
          <p:nvPr/>
        </p:nvSpPr>
        <p:spPr>
          <a:xfrm>
            <a:off x="10248457" y="2195231"/>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F69FF51C-90CC-4878-A9D9-ACF848120FDA}"/>
              </a:ext>
            </a:extLst>
          </p:cNvPr>
          <p:cNvSpPr/>
          <p:nvPr/>
        </p:nvSpPr>
        <p:spPr>
          <a:xfrm>
            <a:off x="10148395" y="2958589"/>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DB4AB1F-5C46-4150-8C66-FED7C7B00021}"/>
              </a:ext>
            </a:extLst>
          </p:cNvPr>
          <p:cNvSpPr txBox="1"/>
          <p:nvPr/>
        </p:nvSpPr>
        <p:spPr>
          <a:xfrm>
            <a:off x="10155301" y="4958674"/>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4A057A76-871C-4690-B3B4-9026B7936E1E}"/>
              </a:ext>
            </a:extLst>
          </p:cNvPr>
          <p:cNvCxnSpPr>
            <a:cxnSpLocks/>
          </p:cNvCxnSpPr>
          <p:nvPr/>
        </p:nvCxnSpPr>
        <p:spPr>
          <a:xfrm>
            <a:off x="10145605" y="3337754"/>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2BE3BC-57F5-41DA-A2E7-055E92FD3FAC}"/>
              </a:ext>
            </a:extLst>
          </p:cNvPr>
          <p:cNvCxnSpPr>
            <a:cxnSpLocks/>
          </p:cNvCxnSpPr>
          <p:nvPr/>
        </p:nvCxnSpPr>
        <p:spPr>
          <a:xfrm>
            <a:off x="10148395" y="3716575"/>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4F252C-1700-4DC4-81AA-51B8A1D7FC46}"/>
              </a:ext>
            </a:extLst>
          </p:cNvPr>
          <p:cNvCxnSpPr>
            <a:cxnSpLocks/>
          </p:cNvCxnSpPr>
          <p:nvPr/>
        </p:nvCxnSpPr>
        <p:spPr>
          <a:xfrm>
            <a:off x="10145345" y="412998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C2EAF31-F7A6-4897-AD57-F4B1264873DE}"/>
              </a:ext>
            </a:extLst>
          </p:cNvPr>
          <p:cNvCxnSpPr>
            <a:cxnSpLocks/>
          </p:cNvCxnSpPr>
          <p:nvPr/>
        </p:nvCxnSpPr>
        <p:spPr>
          <a:xfrm>
            <a:off x="10145344" y="453518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B5DC16-CAA6-483E-91C3-3A764F89AC94}"/>
                  </a:ext>
                </a:extLst>
              </p:cNvPr>
              <p:cNvSpPr txBox="1"/>
              <p:nvPr/>
            </p:nvSpPr>
            <p:spPr>
              <a:xfrm>
                <a:off x="10204705" y="45960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45B5DC16-CAA6-483E-91C3-3A764F89AC94}"/>
                  </a:ext>
                </a:extLst>
              </p:cNvPr>
              <p:cNvSpPr txBox="1">
                <a:spLocks noRot="1" noChangeAspect="1" noMove="1" noResize="1" noEditPoints="1" noAdjustHandles="1" noChangeArrowheads="1" noChangeShapeType="1" noTextEdit="1"/>
              </p:cNvSpPr>
              <p:nvPr/>
            </p:nvSpPr>
            <p:spPr>
              <a:xfrm>
                <a:off x="10204705" y="4596000"/>
                <a:ext cx="1745005" cy="3400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C82BEB5-D48C-4F46-9664-EFEBA3B1F619}"/>
                  </a:ext>
                </a:extLst>
              </p:cNvPr>
              <p:cNvSpPr txBox="1"/>
              <p:nvPr/>
            </p:nvSpPr>
            <p:spPr>
              <a:xfrm>
                <a:off x="10193634" y="338969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BC82BEB5-D48C-4F46-9664-EFEBA3B1F619}"/>
                  </a:ext>
                </a:extLst>
              </p:cNvPr>
              <p:cNvSpPr txBox="1">
                <a:spLocks noRot="1" noChangeAspect="1" noMove="1" noResize="1" noEditPoints="1" noAdjustHandles="1" noChangeArrowheads="1" noChangeShapeType="1" noTextEdit="1"/>
              </p:cNvSpPr>
              <p:nvPr/>
            </p:nvSpPr>
            <p:spPr>
              <a:xfrm>
                <a:off x="10193634" y="3389691"/>
                <a:ext cx="1745005" cy="34002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E3A50B-867F-4C39-B0A7-BCFAFF3B6B1B}"/>
                  </a:ext>
                </a:extLst>
              </p:cNvPr>
              <p:cNvSpPr txBox="1"/>
              <p:nvPr/>
            </p:nvSpPr>
            <p:spPr>
              <a:xfrm>
                <a:off x="10203310" y="2997725"/>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45E3A50B-867F-4C39-B0A7-BCFAFF3B6B1B}"/>
                  </a:ext>
                </a:extLst>
              </p:cNvPr>
              <p:cNvSpPr txBox="1">
                <a:spLocks noRot="1" noChangeAspect="1" noMove="1" noResize="1" noEditPoints="1" noAdjustHandles="1" noChangeArrowheads="1" noChangeShapeType="1" noTextEdit="1"/>
              </p:cNvSpPr>
              <p:nvPr/>
            </p:nvSpPr>
            <p:spPr>
              <a:xfrm>
                <a:off x="10203310" y="2997725"/>
                <a:ext cx="1745005" cy="340029"/>
              </a:xfrm>
              <a:prstGeom prst="rect">
                <a:avLst/>
              </a:prstGeom>
              <a:blipFill>
                <a:blip r:embed="rId11"/>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075CCE98-1670-4B52-81DD-D89B314DBE73}"/>
              </a:ext>
            </a:extLst>
          </p:cNvPr>
          <p:cNvSpPr txBox="1"/>
          <p:nvPr/>
        </p:nvSpPr>
        <p:spPr>
          <a:xfrm rot="5400000">
            <a:off x="10901045" y="4122635"/>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01842423-7CE6-41CB-B86C-38C12DBE8D88}"/>
              </a:ext>
            </a:extLst>
          </p:cNvPr>
          <p:cNvCxnSpPr>
            <a:cxnSpLocks/>
          </p:cNvCxnSpPr>
          <p:nvPr/>
        </p:nvCxnSpPr>
        <p:spPr>
          <a:xfrm>
            <a:off x="10137324" y="493520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BF7A1C3-3B9A-40A8-91E0-EBC2D293E30E}"/>
                  </a:ext>
                </a:extLst>
              </p:cNvPr>
              <p:cNvSpPr txBox="1"/>
              <p:nvPr/>
            </p:nvSpPr>
            <p:spPr>
              <a:xfrm>
                <a:off x="10204705" y="3802944"/>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CBF7A1C3-3B9A-40A8-91E0-EBC2D293E30E}"/>
                  </a:ext>
                </a:extLst>
              </p:cNvPr>
              <p:cNvSpPr txBox="1">
                <a:spLocks noRot="1" noChangeAspect="1" noMove="1" noResize="1" noEditPoints="1" noAdjustHandles="1" noChangeArrowheads="1" noChangeShapeType="1" noTextEdit="1"/>
              </p:cNvSpPr>
              <p:nvPr/>
            </p:nvSpPr>
            <p:spPr>
              <a:xfrm>
                <a:off x="10204705" y="3802944"/>
                <a:ext cx="1745005" cy="340029"/>
              </a:xfrm>
              <a:prstGeom prst="rect">
                <a:avLst/>
              </a:prstGeom>
              <a:blipFill>
                <a:blip r:embed="rId12"/>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D97DE091-E1D5-41FE-A056-2BE8CA75CF56}"/>
              </a:ext>
            </a:extLst>
          </p:cNvPr>
          <p:cNvSpPr txBox="1"/>
          <p:nvPr/>
        </p:nvSpPr>
        <p:spPr>
          <a:xfrm>
            <a:off x="-353997" y="5911788"/>
            <a:ext cx="3409552"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a:solidFill>
                  <a:srgbClr val="FF0000"/>
                </a:solidFill>
                <a:latin typeface="Arial" panose="020B0604020202020204" pitchFamily="34" charset="0"/>
                <a:cs typeface="Arial" panose="020B0604020202020204" pitchFamily="34" charset="0"/>
              </a:rPr>
              <a:t>Region</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4315342-95A2-4C7E-88AC-F9E643EEFE1F}"/>
              </a:ext>
            </a:extLst>
          </p:cNvPr>
          <p:cNvSpPr txBox="1"/>
          <p:nvPr/>
        </p:nvSpPr>
        <p:spPr>
          <a:xfrm>
            <a:off x="6150382" y="5895404"/>
            <a:ext cx="2339102" cy="461665"/>
          </a:xfrm>
          <a:prstGeom prst="rect">
            <a:avLst/>
          </a:prstGeom>
          <a:noFill/>
        </p:spPr>
        <p:txBody>
          <a:bodyPr wrap="non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Region</a:t>
            </a:r>
            <a:endParaRPr lang="en-US" sz="2000" b="1" dirty="0">
              <a:solidFill>
                <a:srgbClr val="00B050"/>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54F7128F-32E6-4311-8B91-94C365C2BD1F}"/>
              </a:ext>
            </a:extLst>
          </p:cNvPr>
          <p:cNvSpPr/>
          <p:nvPr/>
        </p:nvSpPr>
        <p:spPr>
          <a:xfrm>
            <a:off x="3326840" y="176318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Image result for door icon">
            <a:extLst>
              <a:ext uri="{FF2B5EF4-FFF2-40B4-BE49-F238E27FC236}">
                <a16:creationId xmlns:a16="http://schemas.microsoft.com/office/drawing/2014/main" id="{838B293D-0623-41A4-851A-DEA0580DE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220" y="1823224"/>
            <a:ext cx="1166543" cy="1166543"/>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76A73060-76F7-47C4-A6E0-5491470187C7}"/>
              </a:ext>
            </a:extLst>
          </p:cNvPr>
          <p:cNvSpPr txBox="1"/>
          <p:nvPr/>
        </p:nvSpPr>
        <p:spPr>
          <a:xfrm>
            <a:off x="3704343" y="2977360"/>
            <a:ext cx="9700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NSEM</a:t>
            </a:r>
          </a:p>
        </p:txBody>
      </p:sp>
      <p:sp>
        <p:nvSpPr>
          <p:cNvPr id="72" name="文本框 71">
            <a:extLst>
              <a:ext uri="{FF2B5EF4-FFF2-40B4-BE49-F238E27FC236}">
                <a16:creationId xmlns:a16="http://schemas.microsoft.com/office/drawing/2014/main" id="{93189504-5252-4474-951F-AFAE74AECF14}"/>
              </a:ext>
            </a:extLst>
          </p:cNvPr>
          <p:cNvSpPr txBox="1"/>
          <p:nvPr/>
        </p:nvSpPr>
        <p:spPr>
          <a:xfrm>
            <a:off x="407794" y="1171236"/>
            <a:ext cx="2422458"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User-Level Thread</a:t>
            </a:r>
            <a:endParaRPr 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FC01E4B-39BD-4475-8CF7-153B5CB54C79}"/>
                  </a:ext>
                </a:extLst>
              </p:cNvPr>
              <p:cNvSpPr txBox="1"/>
              <p:nvPr/>
            </p:nvSpPr>
            <p:spPr>
              <a:xfrm>
                <a:off x="7413774" y="4515582"/>
                <a:ext cx="2512419" cy="369332"/>
              </a:xfrm>
              <a:prstGeom prst="rect">
                <a:avLst/>
              </a:prstGeom>
              <a:noFill/>
            </p:spPr>
            <p:txBody>
              <a:bodyPr wrap="none" lIns="0" tIns="0" rIns="0" bIns="0" rtlCol="0">
                <a:spAutoFit/>
              </a:bodyPr>
              <a:lstStyle/>
              <a:p>
                <a:r>
                  <a:rPr lang="en-US" sz="2400" b="1" dirty="0"/>
                  <a:t>C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𝑰𝑫</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𝑬</m:t>
                    </m:r>
                    <m:r>
                      <a:rPr lang="en-US" sz="2400" b="1" i="1" smtClean="0">
                        <a:latin typeface="Cambria Math" panose="02040503050406030204" pitchFamily="18" charset="0"/>
                      </a:rPr>
                      <m:t>)</m:t>
                    </m:r>
                  </m:oMath>
                </a14:m>
                <a:endParaRPr lang="en-US" sz="2400" b="1" dirty="0"/>
              </a:p>
            </p:txBody>
          </p:sp>
        </mc:Choice>
        <mc:Fallback xmlns="">
          <p:sp>
            <p:nvSpPr>
              <p:cNvPr id="73" name="文本框 72">
                <a:extLst>
                  <a:ext uri="{FF2B5EF4-FFF2-40B4-BE49-F238E27FC236}">
                    <a16:creationId xmlns:a16="http://schemas.microsoft.com/office/drawing/2014/main" id="{BFC01E4B-39BD-4475-8CF7-153B5CB54C79}"/>
                  </a:ext>
                </a:extLst>
              </p:cNvPr>
              <p:cNvSpPr txBox="1">
                <a:spLocks noRot="1" noChangeAspect="1" noMove="1" noResize="1" noEditPoints="1" noAdjustHandles="1" noChangeArrowheads="1" noChangeShapeType="1" noTextEdit="1"/>
              </p:cNvSpPr>
              <p:nvPr/>
            </p:nvSpPr>
            <p:spPr>
              <a:xfrm>
                <a:off x="7413774" y="4515582"/>
                <a:ext cx="2512419" cy="369332"/>
              </a:xfrm>
              <a:prstGeom prst="rect">
                <a:avLst/>
              </a:prstGeom>
              <a:blipFill>
                <a:blip r:embed="rId14"/>
                <a:stretch>
                  <a:fillRect l="-7282" t="-26667" r="-509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8FFA60C-1CEA-473A-A7F6-5B3287B0E87F}"/>
                  </a:ext>
                </a:extLst>
              </p:cNvPr>
              <p:cNvSpPr txBox="1"/>
              <p:nvPr/>
            </p:nvSpPr>
            <p:spPr>
              <a:xfrm>
                <a:off x="7833501" y="4901298"/>
                <a:ext cx="1401538" cy="369332"/>
              </a:xfrm>
              <a:prstGeom prst="rect">
                <a:avLst/>
              </a:prstGeom>
              <a:noFill/>
            </p:spPr>
            <p:txBody>
              <a:bodyPr wrap="none" lIns="0" tIns="0" rIns="0" bIns="0" rtlCol="0">
                <a:spAutoFit/>
              </a:bodyPr>
              <a:lstStyle/>
              <a:p>
                <a:r>
                  <a:rPr lang="en-US" sz="2400" b="1" dirty="0"/>
                  <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𝑺</m:t>
                    </m:r>
                    <m:r>
                      <a:rPr lang="en-US" sz="2400" b="1" i="1" smtClean="0">
                        <a:latin typeface="Cambria Math" panose="02040503050406030204" pitchFamily="18" charset="0"/>
                      </a:rPr>
                      <m:t>, </m:t>
                    </m:r>
                    <m:r>
                      <a:rPr lang="en-US" sz="2400" b="1" i="1" smtClean="0">
                        <a:latin typeface="Cambria Math" panose="02040503050406030204" pitchFamily="18" charset="0"/>
                      </a:rPr>
                      <m:t>𝑶</m:t>
                    </m:r>
                    <m:r>
                      <a:rPr lang="en-US" sz="2400" b="1" i="1" smtClean="0">
                        <a:latin typeface="Cambria Math" panose="02040503050406030204" pitchFamily="18" charset="0"/>
                      </a:rPr>
                      <m:t>)</m:t>
                    </m:r>
                  </m:oMath>
                </a14:m>
                <a:endParaRPr lang="en-US" sz="2400" b="1" dirty="0"/>
              </a:p>
            </p:txBody>
          </p:sp>
        </mc:Choice>
        <mc:Fallback xmlns="">
          <p:sp>
            <p:nvSpPr>
              <p:cNvPr id="74" name="文本框 73">
                <a:extLst>
                  <a:ext uri="{FF2B5EF4-FFF2-40B4-BE49-F238E27FC236}">
                    <a16:creationId xmlns:a16="http://schemas.microsoft.com/office/drawing/2014/main" id="{A8FFA60C-1CEA-473A-A7F6-5B3287B0E87F}"/>
                  </a:ext>
                </a:extLst>
              </p:cNvPr>
              <p:cNvSpPr txBox="1">
                <a:spLocks noRot="1" noChangeAspect="1" noMove="1" noResize="1" noEditPoints="1" noAdjustHandles="1" noChangeArrowheads="1" noChangeShapeType="1" noTextEdit="1"/>
              </p:cNvSpPr>
              <p:nvPr/>
            </p:nvSpPr>
            <p:spPr>
              <a:xfrm>
                <a:off x="7833501" y="4901298"/>
                <a:ext cx="1401538" cy="369332"/>
              </a:xfrm>
              <a:prstGeom prst="rect">
                <a:avLst/>
              </a:prstGeom>
              <a:blipFill>
                <a:blip r:embed="rId15"/>
                <a:stretch>
                  <a:fillRect l="-13043" t="-24590" r="-9565" b="-49180"/>
                </a:stretch>
              </a:blipFill>
            </p:spPr>
            <p:txBody>
              <a:bodyPr/>
              <a:lstStyle/>
              <a:p>
                <a:r>
                  <a:rPr lang="en-US">
                    <a:noFill/>
                  </a:rPr>
                  <a:t> </a:t>
                </a:r>
              </a:p>
            </p:txBody>
          </p:sp>
        </mc:Fallback>
      </mc:AlternateContent>
    </p:spTree>
    <p:extLst>
      <p:ext uri="{BB962C8B-B14F-4D97-AF65-F5344CB8AC3E}">
        <p14:creationId xmlns:p14="http://schemas.microsoft.com/office/powerpoint/2010/main" val="33758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9ADD64E-B68C-4D4B-9ADF-1A640BCD0D9F}"/>
              </a:ext>
            </a:extLst>
          </p:cNvPr>
          <p:cNvSpPr>
            <a:spLocks noGrp="1"/>
          </p:cNvSpPr>
          <p:nvPr>
            <p:ph type="sldNum" sz="quarter" idx="12"/>
          </p:nvPr>
        </p:nvSpPr>
        <p:spPr/>
        <p:txBody>
          <a:bodyPr/>
          <a:lstStyle/>
          <a:p>
            <a:fld id="{12633BAD-9368-460B-83A5-8FA1CBAFC089}" type="slidenum">
              <a:rPr lang="zh-CN" altLang="en-US" smtClean="0"/>
              <a:t>65</a:t>
            </a:fld>
            <a:endParaRPr lang="zh-CN" altLang="en-US"/>
          </a:p>
        </p:txBody>
      </p:sp>
      <p:pic>
        <p:nvPicPr>
          <p:cNvPr id="7" name="图片 6">
            <a:extLst>
              <a:ext uri="{FF2B5EF4-FFF2-40B4-BE49-F238E27FC236}">
                <a16:creationId xmlns:a16="http://schemas.microsoft.com/office/drawing/2014/main" id="{ECDCC17D-435C-4343-8DB0-B22D33A441A2}"/>
              </a:ext>
            </a:extLst>
          </p:cNvPr>
          <p:cNvPicPr>
            <a:picLocks noChangeAspect="1"/>
          </p:cNvPicPr>
          <p:nvPr/>
        </p:nvPicPr>
        <p:blipFill>
          <a:blip r:embed="rId3"/>
          <a:stretch>
            <a:fillRect/>
          </a:stretch>
        </p:blipFill>
        <p:spPr>
          <a:xfrm>
            <a:off x="-77118" y="732848"/>
            <a:ext cx="12192000" cy="6064179"/>
          </a:xfrm>
          <a:prstGeom prst="rect">
            <a:avLst/>
          </a:prstGeom>
        </p:spPr>
      </p:pic>
      <p:sp>
        <p:nvSpPr>
          <p:cNvPr id="8" name="标题 3">
            <a:extLst>
              <a:ext uri="{FF2B5EF4-FFF2-40B4-BE49-F238E27FC236}">
                <a16:creationId xmlns:a16="http://schemas.microsoft.com/office/drawing/2014/main" id="{E2D93FB4-94FC-405B-B92D-AD993C243AEC}"/>
              </a:ext>
            </a:extLst>
          </p:cNvPr>
          <p:cNvSpPr>
            <a:spLocks noGrp="1"/>
          </p:cNvSpPr>
          <p:nvPr>
            <p:ph type="title"/>
          </p:nvPr>
        </p:nvSpPr>
        <p:spPr>
          <a:xfrm>
            <a:off x="196770" y="-1"/>
            <a:ext cx="10515600" cy="746955"/>
          </a:xfrm>
        </p:spPr>
        <p:txBody>
          <a:bodyPr/>
          <a:lstStyle/>
          <a:p>
            <a:r>
              <a:rPr lang="en-US" dirty="0"/>
              <a:t>Defending Against Attacks</a:t>
            </a:r>
          </a:p>
        </p:txBody>
      </p:sp>
    </p:spTree>
    <p:extLst>
      <p:ext uri="{BB962C8B-B14F-4D97-AF65-F5344CB8AC3E}">
        <p14:creationId xmlns:p14="http://schemas.microsoft.com/office/powerpoint/2010/main" val="4019517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E128C4-B388-451F-AD45-78AE5EEFEEFC}"/>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0963B582-5F5A-4379-810E-D817D0909945}"/>
              </a:ext>
            </a:extLst>
          </p:cNvPr>
          <p:cNvSpPr>
            <a:spLocks noGrp="1"/>
          </p:cNvSpPr>
          <p:nvPr>
            <p:ph type="sldNum" sz="quarter" idx="12"/>
          </p:nvPr>
        </p:nvSpPr>
        <p:spPr/>
        <p:txBody>
          <a:bodyPr/>
          <a:lstStyle/>
          <a:p>
            <a:fld id="{12633BAD-9368-460B-83A5-8FA1CBAFC089}" type="slidenum">
              <a:rPr lang="zh-CN" altLang="en-US" smtClean="0"/>
              <a:t>66</a:t>
            </a:fld>
            <a:endParaRPr lang="zh-CN" altLang="en-US"/>
          </a:p>
        </p:txBody>
      </p:sp>
      <p:sp>
        <p:nvSpPr>
          <p:cNvPr id="4" name="标题 3">
            <a:extLst>
              <a:ext uri="{FF2B5EF4-FFF2-40B4-BE49-F238E27FC236}">
                <a16:creationId xmlns:a16="http://schemas.microsoft.com/office/drawing/2014/main" id="{6E9D895A-70FE-4E76-8433-51D4E372D427}"/>
              </a:ext>
            </a:extLst>
          </p:cNvPr>
          <p:cNvSpPr>
            <a:spLocks noGrp="1"/>
          </p:cNvSpPr>
          <p:nvPr>
            <p:ph type="title"/>
          </p:nvPr>
        </p:nvSpPr>
        <p:spPr/>
        <p:txBody>
          <a:bodyPr/>
          <a:lstStyle/>
          <a:p>
            <a:r>
              <a:rPr lang="en-US" altLang="zh-CN" dirty="0"/>
              <a:t>Two Implementations of the Framework</a:t>
            </a:r>
            <a:endParaRPr lang="en-US" dirty="0"/>
          </a:p>
        </p:txBody>
      </p:sp>
      <p:sp>
        <p:nvSpPr>
          <p:cNvPr id="5" name="内容占位符 4">
            <a:extLst>
              <a:ext uri="{FF2B5EF4-FFF2-40B4-BE49-F238E27FC236}">
                <a16:creationId xmlns:a16="http://schemas.microsoft.com/office/drawing/2014/main" id="{B94D343C-C813-42C7-A49D-CE70DE1260BF}"/>
              </a:ext>
            </a:extLst>
          </p:cNvPr>
          <p:cNvSpPr>
            <a:spLocks noGrp="1"/>
          </p:cNvSpPr>
          <p:nvPr>
            <p:ph sz="quarter" idx="13"/>
          </p:nvPr>
        </p:nvSpPr>
        <p:spPr/>
        <p:txBody>
          <a:bodyPr/>
          <a:lstStyle/>
          <a:p>
            <a:pPr marL="457200" indent="-457200">
              <a:buAutoNum type="arabicPeriod"/>
            </a:pPr>
            <a:r>
              <a:rPr lang="en-US" dirty="0"/>
              <a:t>Adopting Memory Protection Unit (MPU) as a hardware isolation mechanism</a:t>
            </a:r>
          </a:p>
          <a:p>
            <a:pPr marL="868680" lvl="1" indent="-457200">
              <a:buFont typeface="+mj-lt"/>
              <a:buAutoNum type="alphaLcParenR"/>
            </a:pPr>
            <a:r>
              <a:rPr lang="en-US" dirty="0"/>
              <a:t>Enable MPU to set the sensitive memory regions to be </a:t>
            </a:r>
            <a:r>
              <a:rPr lang="en-US" i="1" dirty="0"/>
              <a:t>NO_ACCESS</a:t>
            </a:r>
          </a:p>
          <a:p>
            <a:pPr marL="868680" lvl="1" indent="-457200">
              <a:buFont typeface="+mj-lt"/>
              <a:buAutoNum type="alphaLcParenR"/>
            </a:pPr>
            <a:r>
              <a:rPr lang="en-US" dirty="0"/>
              <a:t>Only the </a:t>
            </a:r>
            <a:r>
              <a:rPr lang="en-US" dirty="0" err="1"/>
              <a:t>FreeRTOS</a:t>
            </a:r>
            <a:r>
              <a:rPr lang="en-US" dirty="0"/>
              <a:t> privileged kernel can modify the MPU setting</a:t>
            </a:r>
          </a:p>
          <a:p>
            <a:pPr marL="868680" lvl="1" indent="-457200">
              <a:buFont typeface="+mj-lt"/>
              <a:buAutoNum type="alphaLcParenR"/>
            </a:pPr>
            <a:r>
              <a:rPr lang="en-US" dirty="0"/>
              <a:t>The communication module is hosted by a </a:t>
            </a:r>
            <a:r>
              <a:rPr lang="en-US" i="1" dirty="0"/>
              <a:t>unprivileged</a:t>
            </a:r>
            <a:r>
              <a:rPr lang="en-US" dirty="0"/>
              <a:t> </a:t>
            </a:r>
            <a:r>
              <a:rPr lang="en-US" dirty="0" err="1"/>
              <a:t>FreeRTOS</a:t>
            </a:r>
            <a:r>
              <a:rPr lang="en-US" dirty="0"/>
              <a:t> thread.</a:t>
            </a:r>
          </a:p>
          <a:p>
            <a:pPr marL="868680" lvl="1" indent="-457200">
              <a:buFont typeface="+mj-lt"/>
              <a:buAutoNum type="alphaLcParenR"/>
            </a:pPr>
            <a:r>
              <a:rPr lang="en-US" dirty="0"/>
              <a:t>Privileged requests from the unprivileged thread has to be submitted to the processor-level supervisor call (SVC) interrupt service routine (ISR) for further analysis.</a:t>
            </a:r>
          </a:p>
          <a:p>
            <a:pPr marL="868680" lvl="1" indent="-457200">
              <a:buFont typeface="+mj-lt"/>
              <a:buAutoNum type="alphaLcParenR"/>
            </a:pPr>
            <a:endParaRPr lang="en-US" dirty="0"/>
          </a:p>
          <a:p>
            <a:pPr marL="457200" indent="-457200">
              <a:buFont typeface="Wingdings" pitchFamily="2" charset="2"/>
              <a:buAutoNum type="arabicPeriod"/>
            </a:pPr>
            <a:r>
              <a:rPr lang="en-US" dirty="0"/>
              <a:t>Adopting </a:t>
            </a:r>
            <a:r>
              <a:rPr lang="en-US" altLang="zh-CN" dirty="0" err="1"/>
              <a:t>TrustZone</a:t>
            </a:r>
            <a:r>
              <a:rPr lang="en-US" altLang="zh-CN" dirty="0"/>
              <a:t> </a:t>
            </a:r>
            <a:r>
              <a:rPr lang="en-US" dirty="0"/>
              <a:t>(TZ) as a hardware isolation mechanism</a:t>
            </a:r>
          </a:p>
          <a:p>
            <a:pPr marL="868680" lvl="1" indent="-457200">
              <a:buFont typeface="+mj-lt"/>
              <a:buAutoNum type="alphaLcParenR"/>
            </a:pPr>
            <a:r>
              <a:rPr lang="en-US" dirty="0"/>
              <a:t>Separate OS Kernel into secure kernel an non-secure kernel using Secure Attribution Unit (SAU)</a:t>
            </a:r>
          </a:p>
          <a:p>
            <a:pPr marL="868680" lvl="1" indent="-457200">
              <a:buFont typeface="+mj-lt"/>
              <a:buAutoNum type="alphaLcParenR"/>
            </a:pPr>
            <a:r>
              <a:rPr lang="en-US" dirty="0"/>
              <a:t>Secure kernel hosts all the sensitive functions and data (NSEM, CAM, CUM, CSFS)</a:t>
            </a:r>
          </a:p>
          <a:p>
            <a:pPr marL="868680" lvl="1" indent="-457200">
              <a:buFont typeface="+mj-lt"/>
              <a:buAutoNum type="alphaLcParenR"/>
            </a:pPr>
            <a:r>
              <a:rPr lang="en-US" dirty="0"/>
              <a:t>Non-secure kernel hosts all the risky functions and data (communication module)</a:t>
            </a:r>
          </a:p>
          <a:p>
            <a:pPr marL="868680" lvl="1" indent="-457200">
              <a:buFont typeface="+mj-lt"/>
              <a:buAutoNum type="alphaLcParenR"/>
            </a:pPr>
            <a:r>
              <a:rPr lang="en-US" dirty="0"/>
              <a:t>NSEM is realized using Non-Secure Callable (NSC) with </a:t>
            </a:r>
            <a:r>
              <a:rPr lang="en-US" i="1" dirty="0"/>
              <a:t>SG instruction.</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470090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a:t>MPU-Based Implementation (STM32f767)</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244671"/>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26700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2"/>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fontScale="90000"/>
          </a:bodyPr>
          <a:lstStyle/>
          <a:p>
            <a:r>
              <a:rPr lang="en-US" dirty="0" err="1"/>
              <a:t>TrustZone</a:t>
            </a:r>
            <a:r>
              <a:rPr lang="en-US" dirty="0"/>
              <a:t>-Based Implementation (Nuvuton-M2351)</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56223" y="3464260"/>
            <a:ext cx="1159292" cy="923330"/>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ESP8266</a:t>
            </a:r>
          </a:p>
          <a:p>
            <a:pPr algn="ctr"/>
            <a:r>
              <a:rPr lang="en-US" b="1"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Kernel</a:t>
            </a:r>
            <a:endParaRPr lang="en-US" sz="2000" b="1" dirty="0">
              <a:solidFill>
                <a:srgbClr val="FF0000"/>
              </a:solidFill>
              <a:latin typeface="Arial" panose="020B0604020202020204" pitchFamily="34" charset="0"/>
              <a:cs typeface="Arial" panose="020B0604020202020204" pitchFamily="34" charset="0"/>
            </a:endParaRPr>
          </a:p>
        </p:txBody>
      </p:sp>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386004" y="1019259"/>
            <a:ext cx="67197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NSC</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31609" y="3507325"/>
            <a:ext cx="1531883" cy="885025"/>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a:p>
            <a:pPr algn="ctr"/>
            <a:r>
              <a:rPr lang="en-US" b="1" dirty="0">
                <a:solidFill>
                  <a:srgbClr val="0E3958"/>
                </a:solidFill>
                <a:latin typeface="Arial" panose="020B0604020202020204" pitchFamily="34" charset="0"/>
                <a:cs typeface="Arial" panose="020B0604020202020204" pitchFamily="34" charset="0"/>
              </a:rPr>
              <a:t>(Optional)</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20" idx="3"/>
            <a:endCxn id="72" idx="1"/>
          </p:cNvCxnSpPr>
          <p:nvPr/>
        </p:nvCxnSpPr>
        <p:spPr>
          <a:xfrm>
            <a:off x="1970395" y="2664416"/>
            <a:ext cx="961214" cy="128542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778499" y="626789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pic>
        <p:nvPicPr>
          <p:cNvPr id="3" name="Picture 2">
            <a:extLst>
              <a:ext uri="{FF2B5EF4-FFF2-40B4-BE49-F238E27FC236}">
                <a16:creationId xmlns:a16="http://schemas.microsoft.com/office/drawing/2014/main" id="{6E48304D-AEF5-FA44-AB4F-2ED75182E64E}"/>
              </a:ext>
            </a:extLst>
          </p:cNvPr>
          <p:cNvPicPr>
            <a:picLocks noChangeAspect="1"/>
          </p:cNvPicPr>
          <p:nvPr/>
        </p:nvPicPr>
        <p:blipFill>
          <a:blip r:embed="rId12"/>
          <a:stretch>
            <a:fillRect/>
          </a:stretch>
        </p:blipFill>
        <p:spPr>
          <a:xfrm>
            <a:off x="349773" y="1936227"/>
            <a:ext cx="1490320" cy="1490320"/>
          </a:xfrm>
          <a:prstGeom prst="rect">
            <a:avLst/>
          </a:prstGeom>
        </p:spPr>
      </p:pic>
      <p:sp>
        <p:nvSpPr>
          <p:cNvPr id="80" name="文本框 143">
            <a:extLst>
              <a:ext uri="{FF2B5EF4-FFF2-40B4-BE49-F238E27FC236}">
                <a16:creationId xmlns:a16="http://schemas.microsoft.com/office/drawing/2014/main" id="{3DDF5838-0819-2147-841D-40C456746F11}"/>
              </a:ext>
            </a:extLst>
          </p:cNvPr>
          <p:cNvSpPr txBox="1"/>
          <p:nvPr/>
        </p:nvSpPr>
        <p:spPr>
          <a:xfrm>
            <a:off x="1459480" y="5734734"/>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778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500"/>
                                        <p:tgtEl>
                                          <p:spTgt spid="117"/>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DDB9B-178B-D24A-8D16-55A8524F58E1}"/>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Slide Number Placeholder 2">
            <a:extLst>
              <a:ext uri="{FF2B5EF4-FFF2-40B4-BE49-F238E27FC236}">
                <a16:creationId xmlns:a16="http://schemas.microsoft.com/office/drawing/2014/main" id="{63471071-B77E-5C49-AB8C-189BA8E7D5AA}"/>
              </a:ext>
            </a:extLst>
          </p:cNvPr>
          <p:cNvSpPr>
            <a:spLocks noGrp="1"/>
          </p:cNvSpPr>
          <p:nvPr>
            <p:ph type="sldNum" sz="quarter" idx="12"/>
          </p:nvPr>
        </p:nvSpPr>
        <p:spPr/>
        <p:txBody>
          <a:bodyPr/>
          <a:lstStyle/>
          <a:p>
            <a:fld id="{12633BAD-9368-460B-83A5-8FA1CBAFC089}" type="slidenum">
              <a:rPr lang="zh-CN" altLang="en-US" smtClean="0"/>
              <a:t>69</a:t>
            </a:fld>
            <a:endParaRPr lang="zh-CN" altLang="en-US"/>
          </a:p>
        </p:txBody>
      </p:sp>
      <p:sp>
        <p:nvSpPr>
          <p:cNvPr id="4" name="Title 3">
            <a:extLst>
              <a:ext uri="{FF2B5EF4-FFF2-40B4-BE49-F238E27FC236}">
                <a16:creationId xmlns:a16="http://schemas.microsoft.com/office/drawing/2014/main" id="{AA3D83EF-5004-2140-9DBE-F44C5327E123}"/>
              </a:ext>
            </a:extLst>
          </p:cNvPr>
          <p:cNvSpPr>
            <a:spLocks noGrp="1"/>
          </p:cNvSpPr>
          <p:nvPr>
            <p:ph type="title"/>
          </p:nvPr>
        </p:nvSpPr>
        <p:spPr/>
        <p:txBody>
          <a:bodyPr/>
          <a:lstStyle/>
          <a:p>
            <a:r>
              <a:rPr lang="en-US" dirty="0"/>
              <a:t>Evaluation</a:t>
            </a:r>
          </a:p>
        </p:txBody>
      </p:sp>
      <p:sp>
        <p:nvSpPr>
          <p:cNvPr id="5" name="Content Placeholder 4">
            <a:extLst>
              <a:ext uri="{FF2B5EF4-FFF2-40B4-BE49-F238E27FC236}">
                <a16:creationId xmlns:a16="http://schemas.microsoft.com/office/drawing/2014/main" id="{D54D7C05-C3CB-CE4D-95A5-D6734480880F}"/>
              </a:ext>
            </a:extLst>
          </p:cNvPr>
          <p:cNvSpPr>
            <a:spLocks noGrp="1"/>
          </p:cNvSpPr>
          <p:nvPr>
            <p:ph sz="quarter" idx="13"/>
          </p:nvPr>
        </p:nvSpPr>
        <p:spPr/>
        <p:txBody>
          <a:bodyPr/>
          <a:lstStyle/>
          <a:p>
            <a:r>
              <a:rPr lang="en-US" dirty="0"/>
              <a:t>Security Performance:</a:t>
            </a:r>
          </a:p>
          <a:p>
            <a:endParaRPr lang="en-US" dirty="0"/>
          </a:p>
          <a:p>
            <a:pPr marL="342900" indent="-342900">
              <a:buFont typeface="Arial" panose="020B0604020202020204" pitchFamily="34" charset="0"/>
              <a:buChar char="•"/>
            </a:pPr>
            <a:r>
              <a:rPr lang="en-US" dirty="0"/>
              <a:t>Open-Port Attacks</a:t>
            </a:r>
          </a:p>
          <a:p>
            <a:pPr marL="754380" lvl="1" indent="-342900">
              <a:buFont typeface="Arial" panose="020B0604020202020204" pitchFamily="34" charset="0"/>
              <a:buChar char="•"/>
            </a:pPr>
            <a:r>
              <a:rPr lang="en-US" sz="2400" dirty="0"/>
              <a:t>Weak-Authentication Attacks (</a:t>
            </a:r>
            <a:r>
              <a:rPr lang="en-US" sz="2400" dirty="0" err="1"/>
              <a:t>Mirai</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754380" lvl="1" indent="-342900">
              <a:buFont typeface="Arial" panose="020B0604020202020204" pitchFamily="34" charset="0"/>
              <a:buChar char="•"/>
            </a:pPr>
            <a:r>
              <a:rPr lang="en-US" sz="2400" dirty="0"/>
              <a:t> 0-day Attacks (Hajime, </a:t>
            </a:r>
            <a:r>
              <a:rPr lang="en-US" sz="2400" dirty="0" err="1"/>
              <a:t>IoTReaper</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600" dirty="0"/>
              <a:t>Overprivileged Attacks</a:t>
            </a:r>
          </a:p>
          <a:p>
            <a:pPr marL="754380" lvl="1" indent="-342900">
              <a:buFont typeface="Arial" panose="020B0604020202020204" pitchFamily="34" charset="0"/>
              <a:buChar char="•"/>
            </a:pPr>
            <a:r>
              <a:rPr lang="en-US" sz="2400" dirty="0"/>
              <a:t>4 overprivileged attacks created by </a:t>
            </a:r>
            <a:r>
              <a:rPr lang="en-US" sz="2400" dirty="0">
                <a:solidFill>
                  <a:schemeClr val="tx1"/>
                </a:solidFill>
              </a:rPr>
              <a:t>[Fernandes et al. SP16’]</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r>
              <a:rPr lang="en-US" sz="2400" dirty="0">
                <a:solidFill>
                  <a:schemeClr val="tx1"/>
                </a:solidFill>
              </a:rPr>
              <a:t>10 overprivileged </a:t>
            </a:r>
            <a:r>
              <a:rPr lang="en-US" sz="2400" dirty="0" err="1">
                <a:solidFill>
                  <a:schemeClr val="tx1"/>
                </a:solidFill>
              </a:rPr>
              <a:t>SmartApps</a:t>
            </a:r>
            <a:r>
              <a:rPr lang="en-US" sz="2400" dirty="0">
                <a:solidFill>
                  <a:schemeClr val="tx1"/>
                </a:solidFill>
              </a:rPr>
              <a:t> created by [Jia et al. NDSS17’]</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46D1AD6F-CDEE-F04D-A996-CBCBDF1A6DB7}"/>
              </a:ext>
            </a:extLst>
          </p:cNvPr>
          <p:cNvPicPr>
            <a:picLocks noChangeAspect="1"/>
          </p:cNvPicPr>
          <p:nvPr/>
        </p:nvPicPr>
        <p:blipFill>
          <a:blip r:embed="rId2"/>
          <a:stretch>
            <a:fillRect/>
          </a:stretch>
        </p:blipFill>
        <p:spPr>
          <a:xfrm>
            <a:off x="7354957" y="2168661"/>
            <a:ext cx="689114" cy="689114"/>
          </a:xfrm>
          <a:prstGeom prst="rect">
            <a:avLst/>
          </a:prstGeom>
        </p:spPr>
      </p:pic>
      <p:pic>
        <p:nvPicPr>
          <p:cNvPr id="9" name="Picture 8">
            <a:extLst>
              <a:ext uri="{FF2B5EF4-FFF2-40B4-BE49-F238E27FC236}">
                <a16:creationId xmlns:a16="http://schemas.microsoft.com/office/drawing/2014/main" id="{DC30E9BB-022F-A64C-9D72-107C8354B845}"/>
              </a:ext>
            </a:extLst>
          </p:cNvPr>
          <p:cNvPicPr>
            <a:picLocks noChangeAspect="1"/>
          </p:cNvPicPr>
          <p:nvPr/>
        </p:nvPicPr>
        <p:blipFill>
          <a:blip r:embed="rId2"/>
          <a:stretch>
            <a:fillRect/>
          </a:stretch>
        </p:blipFill>
        <p:spPr>
          <a:xfrm>
            <a:off x="7354957" y="2950540"/>
            <a:ext cx="689114" cy="689114"/>
          </a:xfrm>
          <a:prstGeom prst="rect">
            <a:avLst/>
          </a:prstGeom>
        </p:spPr>
      </p:pic>
      <p:pic>
        <p:nvPicPr>
          <p:cNvPr id="10" name="Picture 9">
            <a:extLst>
              <a:ext uri="{FF2B5EF4-FFF2-40B4-BE49-F238E27FC236}">
                <a16:creationId xmlns:a16="http://schemas.microsoft.com/office/drawing/2014/main" id="{5302E332-5B42-2A48-9D7C-046855FB3DBD}"/>
              </a:ext>
            </a:extLst>
          </p:cNvPr>
          <p:cNvPicPr>
            <a:picLocks noChangeAspect="1"/>
          </p:cNvPicPr>
          <p:nvPr/>
        </p:nvPicPr>
        <p:blipFill>
          <a:blip r:embed="rId2"/>
          <a:stretch>
            <a:fillRect/>
          </a:stretch>
        </p:blipFill>
        <p:spPr>
          <a:xfrm>
            <a:off x="9803490" y="4322140"/>
            <a:ext cx="689114" cy="689114"/>
          </a:xfrm>
          <a:prstGeom prst="rect">
            <a:avLst/>
          </a:prstGeom>
        </p:spPr>
      </p:pic>
      <p:pic>
        <p:nvPicPr>
          <p:cNvPr id="11" name="Picture 10">
            <a:extLst>
              <a:ext uri="{FF2B5EF4-FFF2-40B4-BE49-F238E27FC236}">
                <a16:creationId xmlns:a16="http://schemas.microsoft.com/office/drawing/2014/main" id="{76A972F1-9517-084D-A019-99279766D347}"/>
              </a:ext>
            </a:extLst>
          </p:cNvPr>
          <p:cNvPicPr>
            <a:picLocks noChangeAspect="1"/>
          </p:cNvPicPr>
          <p:nvPr/>
        </p:nvPicPr>
        <p:blipFill>
          <a:blip r:embed="rId2"/>
          <a:stretch>
            <a:fillRect/>
          </a:stretch>
        </p:blipFill>
        <p:spPr>
          <a:xfrm>
            <a:off x="9840129" y="5209261"/>
            <a:ext cx="689114" cy="689114"/>
          </a:xfrm>
          <a:prstGeom prst="rect">
            <a:avLst/>
          </a:prstGeom>
        </p:spPr>
      </p:pic>
    </p:spTree>
    <p:extLst>
      <p:ext uri="{BB962C8B-B14F-4D97-AF65-F5344CB8AC3E}">
        <p14:creationId xmlns:p14="http://schemas.microsoft.com/office/powerpoint/2010/main" val="282867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blinds(horizontal)">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70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6841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92512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51774" y="4305455"/>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40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71</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196770" y="935062"/>
            <a:ext cx="11783026" cy="4987876"/>
          </a:xfrm>
        </p:spPr>
        <p:txBody>
          <a:bodyPr/>
          <a:lstStyle/>
          <a:p>
            <a:pPr marL="342900" indent="-342900">
              <a:buFont typeface="Arial" panose="020B0604020202020204" pitchFamily="34" charset="0"/>
              <a:buChar char="•"/>
            </a:pPr>
            <a:r>
              <a:rPr lang="en-US" dirty="0"/>
              <a:t>Mobile and smart home devices have been prevailing in recent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security and privacy conditions are not satisfying.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an attack targeting Android system and proposed a defense solution to it.</a:t>
            </a:r>
          </a:p>
          <a:p>
            <a:endParaRPr lang="en-US" dirty="0"/>
          </a:p>
          <a:p>
            <a:pPr marL="342900" indent="-342900">
              <a:buFont typeface="Arial" panose="020B0604020202020204" pitchFamily="34" charset="0"/>
              <a:buChar char="•"/>
            </a:pPr>
            <a:r>
              <a:rPr lang="en-US" dirty="0"/>
              <a:t>We demonstrated the attacks targeting a smart home system and proposed a </a:t>
            </a:r>
            <a:r>
              <a:rPr lang="en-US" altLang="zh-CN" dirty="0"/>
              <a:t>credential-less authentication framework and</a:t>
            </a:r>
            <a:r>
              <a:rPr lang="en-US" dirty="0"/>
              <a:t> capability-based RTOS for smart </a:t>
            </a:r>
            <a:r>
              <a:rPr lang="en-US"/>
              <a:t>home systems.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412081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4265</Words>
  <Application>Microsoft Office PowerPoint</Application>
  <PresentationFormat>宽屏</PresentationFormat>
  <Paragraphs>971</Paragraphs>
  <Slides>72</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6" baseType="lpstr">
      <vt:lpstr>等线</vt:lpstr>
      <vt:lpstr>Arial</vt:lpstr>
      <vt:lpstr>Book Antiqua</vt:lpstr>
      <vt:lpstr>Bookman Old Style</vt:lpstr>
      <vt:lpstr>Cambria</vt:lpstr>
      <vt:lpstr>Cambria Math</vt:lpstr>
      <vt:lpstr>Comic Sans MS</vt:lpstr>
      <vt:lpstr>Courier New</vt:lpstr>
      <vt:lpstr>Franklin Gothic Medium</vt:lpstr>
      <vt:lpstr>Impact</vt:lpstr>
      <vt:lpstr>Times New Roman</vt:lpstr>
      <vt:lpstr>Wingdings</vt:lpstr>
      <vt:lpstr>GW General</vt:lpstr>
      <vt:lpstr>Acrobat Document</vt:lpstr>
      <vt:lpstr>Security and Privacy of Smart Devices  Yinhao Xiao </vt:lpstr>
      <vt:lpstr>PowerPoint 演示文稿</vt:lpstr>
      <vt:lpstr>PowerPoint 演示文稿</vt:lpstr>
      <vt:lpstr>What Are Smart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Android?</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演示文稿</vt:lpstr>
      <vt:lpstr>PowerPoint 演示文稿</vt:lpstr>
      <vt:lpstr>M2: Understanding Task Privilege </vt:lpstr>
      <vt:lpstr>M3: Exploitation Analysis</vt:lpstr>
      <vt:lpstr>PowerPoint 演示文稿</vt:lpstr>
      <vt:lpstr>PowerPoint 演示文稿</vt:lpstr>
      <vt:lpstr>Other Attack Cases</vt:lpstr>
      <vt:lpstr>M4: Task Interference Checking</vt:lpstr>
      <vt:lpstr>Task Interference Checking System</vt:lpstr>
      <vt:lpstr>PowerPoint 演示文稿</vt:lpstr>
      <vt:lpstr>Mobile Social Networking</vt:lpstr>
      <vt:lpstr>Security Concerns?</vt:lpstr>
      <vt:lpstr>The Work of Zhou et al. [CCS2013]</vt:lpstr>
      <vt:lpstr>Limitations of [CCS2013]</vt:lpstr>
      <vt:lpstr>Our Improved Approach</vt:lpstr>
      <vt:lpstr>DS-SN Correlation: Android Side Channels</vt:lpstr>
      <vt:lpstr>DS-SN Correlation: Memory Regression Algorithm</vt:lpstr>
      <vt:lpstr>DS-SN Correlation: Inference of Social Network Events</vt:lpstr>
      <vt:lpstr>DS-SN Correlation: Inference of Social Network Events</vt:lpstr>
      <vt:lpstr>DS-SN Correlation: Inference of Social Network Events</vt:lpstr>
      <vt:lpstr>Observation</vt:lpstr>
      <vt:lpstr>SN-SN Correlation</vt:lpstr>
      <vt:lpstr>SN-SN Correlation: Attribute Similarity Metrics</vt:lpstr>
      <vt:lpstr>SN-SN Correlation: Attribute Similarity Metrics</vt:lpstr>
      <vt:lpstr>SN-SN Correlation: Attribute Similarity Metrics</vt:lpstr>
      <vt:lpstr>Experiment Setup</vt:lpstr>
      <vt:lpstr>DS-SN Performance: Inference of SN Events</vt:lpstr>
      <vt:lpstr>DS-SN Performance: Identity Correlation</vt:lpstr>
      <vt:lpstr>SN-SN Performance: </vt:lpstr>
      <vt:lpstr>PowerPoint 演示文稿</vt:lpstr>
      <vt:lpstr>A Typical Smart Home System</vt:lpstr>
      <vt:lpstr>Security Concern #1 Open-Port Attacks</vt:lpstr>
      <vt:lpstr>Security Concern #2 Overprivileged Apps</vt:lpstr>
      <vt:lpstr>Privacy Concern #3 Dishonest Server Vendors </vt:lpstr>
      <vt:lpstr>Privacy Concern #3 Dishonest Server Vendors </vt:lpstr>
      <vt:lpstr>Privacy Concern #3 Dishonest Server Vendors </vt:lpstr>
      <vt:lpstr>Defense Discussion</vt:lpstr>
      <vt:lpstr>Defense Discussion</vt:lpstr>
      <vt:lpstr>PowerPoint 演示文稿</vt:lpstr>
      <vt:lpstr>CLAF Workflow – Three Examples</vt:lpstr>
      <vt:lpstr>CLAF Implementation and Evaluation</vt:lpstr>
      <vt:lpstr>Defense Discussion</vt:lpstr>
      <vt:lpstr>PowerPoint 演示文稿</vt:lpstr>
      <vt:lpstr>Overall Architecture of the Framework</vt:lpstr>
      <vt:lpstr>Defending Against Attacks</vt:lpstr>
      <vt:lpstr>Two Implementations of the Framework</vt:lpstr>
      <vt:lpstr>MPU-Based Implementation (STM32f767)</vt:lpstr>
      <vt:lpstr>TrustZone-Based Implementation (Nuvuton-M2351)</vt:lpstr>
      <vt:lpstr>Evaluation</vt:lpstr>
      <vt:lpstr>PowerPoint 演示文稿</vt:lpstr>
      <vt:lpstr>Conclusion</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1056</cp:revision>
  <dcterms:created xsi:type="dcterms:W3CDTF">2017-08-26T20:24:41Z</dcterms:created>
  <dcterms:modified xsi:type="dcterms:W3CDTF">2019-02-27T06:29:46Z</dcterms:modified>
  <cp:category/>
</cp:coreProperties>
</file>